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316" r:id="rId3"/>
    <p:sldId id="260" r:id="rId4"/>
    <p:sldId id="301" r:id="rId5"/>
    <p:sldId id="303" r:id="rId6"/>
    <p:sldId id="302" r:id="rId7"/>
    <p:sldId id="319" r:id="rId8"/>
    <p:sldId id="338" r:id="rId9"/>
    <p:sldId id="320" r:id="rId10"/>
    <p:sldId id="337" r:id="rId11"/>
    <p:sldId id="321" r:id="rId12"/>
    <p:sldId id="323" r:id="rId13"/>
    <p:sldId id="326" r:id="rId14"/>
    <p:sldId id="322" r:id="rId15"/>
    <p:sldId id="339" r:id="rId16"/>
    <p:sldId id="324" r:id="rId17"/>
    <p:sldId id="325" r:id="rId18"/>
    <p:sldId id="327" r:id="rId19"/>
    <p:sldId id="328" r:id="rId20"/>
    <p:sldId id="330" r:id="rId21"/>
    <p:sldId id="331" r:id="rId22"/>
    <p:sldId id="335" r:id="rId23"/>
    <p:sldId id="333" r:id="rId24"/>
    <p:sldId id="340" r:id="rId25"/>
    <p:sldId id="334" r:id="rId26"/>
    <p:sldId id="33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910" autoAdjust="0"/>
  </p:normalViewPr>
  <p:slideViewPr>
    <p:cSldViewPr snapToGrid="0">
      <p:cViewPr varScale="1">
        <p:scale>
          <a:sx n="59" d="100"/>
          <a:sy n="59" d="100"/>
        </p:scale>
        <p:origin x="11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30903-814C-42DE-88C1-967B5FDD450B}"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C9EF3-EF9C-4BC6-9ED4-135EB13F2C0D}" type="slidenum">
              <a:rPr lang="en-US" smtClean="0"/>
              <a:t>‹#›</a:t>
            </a:fld>
            <a:endParaRPr lang="en-US"/>
          </a:p>
        </p:txBody>
      </p:sp>
    </p:spTree>
    <p:extLst>
      <p:ext uri="{BB962C8B-B14F-4D97-AF65-F5344CB8AC3E}">
        <p14:creationId xmlns:p14="http://schemas.microsoft.com/office/powerpoint/2010/main" val="338074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J%C3%BCrgen_Schmidhub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jonathan_hui/rl-imitation-learning-ac28116c02fc"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lianweng.github.io/lil-log/2018/02/19/a-long-peek-into-reinforcement-learning.html#temporal-difference-learn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ilianweng.github.io/lil-log/2018/02/19/a-long-peek-into-reinforcement-learning.html#q-learning-off-policy-td-contro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application of RL, why does it matter?</a:t>
            </a:r>
          </a:p>
          <a:p>
            <a:endParaRPr lang="en-US" dirty="0"/>
          </a:p>
          <a:p>
            <a:r>
              <a:rPr lang="en-US" dirty="0"/>
              <a:t>Mathematical formalism for learning-based decision making </a:t>
            </a:r>
          </a:p>
          <a:p>
            <a:r>
              <a:rPr lang="en-US" dirty="0"/>
              <a:t>Approach for learning decision making and control from experience</a:t>
            </a:r>
          </a:p>
          <a:p>
            <a:endParaRPr lang="en-US" dirty="0"/>
          </a:p>
          <a:p>
            <a:r>
              <a:rPr lang="en-US" b="0" i="0" dirty="0">
                <a:solidFill>
                  <a:srgbClr val="292929"/>
                </a:solidFill>
                <a:effectLst/>
                <a:latin typeface="charter"/>
              </a:rPr>
              <a:t>The main idea is quite simple: there is this agent (an algorithm) interacting with an environment through actions. These actions make the environment respond with a new state and a signal, the reward, that the agent will use as a feedback. The learning happens through trial and error. If the signal is negative the agent learns it shouldn’t be doing that. If the signal is positive, then it learns that it might be a good idea to actually do that next time. This reward is key for the agent to learn which sequence of decisions are the best.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3</a:t>
            </a:fld>
            <a:endParaRPr lang="en-US"/>
          </a:p>
        </p:txBody>
      </p:sp>
    </p:spTree>
    <p:extLst>
      <p:ext uri="{BB962C8B-B14F-4D97-AF65-F5344CB8AC3E}">
        <p14:creationId xmlns:p14="http://schemas.microsoft.com/office/powerpoint/2010/main" val="34505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 policy iteration</a:t>
            </a:r>
          </a:p>
          <a:p>
            <a:endParaRPr lang="en-US" dirty="0"/>
          </a:p>
          <a:p>
            <a:r>
              <a:rPr lang="en-US" dirty="0"/>
              <a:t>Exploration loop</a:t>
            </a:r>
          </a:p>
          <a:p>
            <a:endParaRPr lang="en-US" dirty="0"/>
          </a:p>
          <a:p>
            <a:endParaRPr lang="en-US" dirty="0"/>
          </a:p>
          <a:p>
            <a:pPr algn="l"/>
            <a:r>
              <a:rPr lang="en-US" b="0" i="0" dirty="0">
                <a:solidFill>
                  <a:srgbClr val="292929"/>
                </a:solidFill>
                <a:effectLst/>
                <a:latin typeface="charter"/>
              </a:rPr>
              <a:t>The way we sample this command is quite clever. The idea is to try to generate new, previously infeasible </a:t>
            </a:r>
            <a:r>
              <a:rPr lang="en-US" b="0" i="0" dirty="0" err="1">
                <a:solidFill>
                  <a:srgbClr val="292929"/>
                </a:solidFill>
                <a:effectLst/>
                <a:latin typeface="charter"/>
              </a:rPr>
              <a:t>behaviour</a:t>
            </a:r>
            <a:r>
              <a:rPr lang="en-US" b="0" i="0" dirty="0">
                <a:solidFill>
                  <a:srgbClr val="292929"/>
                </a:solidFill>
                <a:effectLst/>
                <a:latin typeface="charter"/>
              </a:rPr>
              <a:t>, potentially achieving higher returns. How can we even do that?. These are the steps:</a:t>
            </a:r>
          </a:p>
          <a:p>
            <a:pPr algn="l">
              <a:buFont typeface="+mj-lt"/>
              <a:buAutoNum type="arabicPeriod"/>
            </a:pPr>
            <a:r>
              <a:rPr lang="en-US" b="0" i="0" dirty="0">
                <a:solidFill>
                  <a:srgbClr val="292929"/>
                </a:solidFill>
                <a:effectLst/>
                <a:latin typeface="charter"/>
              </a:rPr>
              <a:t>First we select from the buffer </a:t>
            </a:r>
            <a:r>
              <a:rPr lang="en-US" b="0" i="0" dirty="0" err="1">
                <a:solidFill>
                  <a:srgbClr val="292929"/>
                </a:solidFill>
                <a:effectLst/>
                <a:latin typeface="charter"/>
              </a:rPr>
              <a:t>last_few</a:t>
            </a:r>
            <a:r>
              <a:rPr lang="en-US" b="0" i="0" dirty="0">
                <a:solidFill>
                  <a:srgbClr val="292929"/>
                </a:solidFill>
                <a:effectLst/>
                <a:latin typeface="charter"/>
              </a:rPr>
              <a:t> number of episodes with the highest return. Remember our buffer is sorted in ascending order by total return, so we have at the end of the buffer the highest returns.</a:t>
            </a:r>
          </a:p>
          <a:p>
            <a:pPr algn="l">
              <a:buFont typeface="+mj-lt"/>
              <a:buAutoNum type="arabicPeriod"/>
            </a:pPr>
            <a:r>
              <a:rPr lang="en-US" b="0" i="0" dirty="0">
                <a:solidFill>
                  <a:srgbClr val="292929"/>
                </a:solidFill>
                <a:effectLst/>
                <a:latin typeface="charter"/>
              </a:rPr>
              <a:t>We work out the desired horizon by calculating the mean of the lengths of those </a:t>
            </a:r>
            <a:r>
              <a:rPr lang="en-US" b="0" i="0" dirty="0" err="1">
                <a:solidFill>
                  <a:srgbClr val="292929"/>
                </a:solidFill>
                <a:effectLst/>
                <a:latin typeface="charter"/>
              </a:rPr>
              <a:t>last_few</a:t>
            </a:r>
            <a:r>
              <a:rPr lang="en-US" b="0" i="0" dirty="0">
                <a:solidFill>
                  <a:srgbClr val="292929"/>
                </a:solidFill>
                <a:effectLst/>
                <a:latin typeface="charter"/>
              </a:rPr>
              <a:t> episodes.</a:t>
            </a:r>
          </a:p>
          <a:p>
            <a:pPr algn="l">
              <a:buFont typeface="+mj-lt"/>
              <a:buAutoNum type="arabicPeriod"/>
            </a:pPr>
            <a:r>
              <a:rPr lang="en-US" b="0" i="0" dirty="0">
                <a:solidFill>
                  <a:srgbClr val="292929"/>
                </a:solidFill>
                <a:effectLst/>
                <a:latin typeface="charter"/>
              </a:rPr>
              <a:t>The desired return is sampled from the uniform distribution, </a:t>
            </a:r>
            <a:r>
              <a:rPr lang="en-US" b="0" i="1" dirty="0">
                <a:solidFill>
                  <a:srgbClr val="292929"/>
                </a:solidFill>
                <a:effectLst/>
                <a:latin typeface="charter"/>
              </a:rPr>
              <a:t>U</a:t>
            </a:r>
            <a:r>
              <a:rPr lang="en-US" b="0" i="0" dirty="0">
                <a:solidFill>
                  <a:srgbClr val="292929"/>
                </a:solidFill>
                <a:effectLst/>
                <a:latin typeface="charter"/>
              </a:rPr>
              <a:t>[M,M+S], where M is the mean and S is the standard deviation of those returns from the </a:t>
            </a:r>
            <a:r>
              <a:rPr lang="en-US" b="0" i="0" dirty="0" err="1">
                <a:solidFill>
                  <a:srgbClr val="292929"/>
                </a:solidFill>
                <a:effectLst/>
                <a:latin typeface="charter"/>
              </a:rPr>
              <a:t>last_few</a:t>
            </a:r>
            <a:r>
              <a:rPr lang="en-US" b="0" i="0" dirty="0">
                <a:solidFill>
                  <a:srgbClr val="292929"/>
                </a:solidFill>
                <a:effectLst/>
                <a:latin typeface="charter"/>
              </a:rPr>
              <a:t> episodes. This will try to set the desired return always higher than average, kind of pushing the agent to figure out the action that could attain such return</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12</a:t>
            </a:fld>
            <a:endParaRPr lang="en-US"/>
          </a:p>
        </p:txBody>
      </p:sp>
    </p:spTree>
    <p:extLst>
      <p:ext uri="{BB962C8B-B14F-4D97-AF65-F5344CB8AC3E}">
        <p14:creationId xmlns:p14="http://schemas.microsoft.com/office/powerpoint/2010/main" val="356409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episode length for the trajectory</a:t>
            </a:r>
          </a:p>
          <a:p>
            <a:endParaRPr lang="en-US" dirty="0"/>
          </a:p>
          <a:p>
            <a:r>
              <a:rPr lang="en-US" dirty="0"/>
              <a:t>Different pairs in our reply buffer</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14</a:t>
            </a:fld>
            <a:endParaRPr lang="en-US"/>
          </a:p>
        </p:txBody>
      </p:sp>
    </p:spTree>
    <p:extLst>
      <p:ext uri="{BB962C8B-B14F-4D97-AF65-F5344CB8AC3E}">
        <p14:creationId xmlns:p14="http://schemas.microsoft.com/office/powerpoint/2010/main" val="396821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episode length for the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pairs in our reply buffer</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15</a:t>
            </a:fld>
            <a:endParaRPr lang="en-US"/>
          </a:p>
        </p:txBody>
      </p:sp>
    </p:spTree>
    <p:extLst>
      <p:ext uri="{BB962C8B-B14F-4D97-AF65-F5344CB8AC3E}">
        <p14:creationId xmlns:p14="http://schemas.microsoft.com/office/powerpoint/2010/main" val="75131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LunarLander-v2 (Figure 5a) is a simple Markovian environment available in the Gym RL library [Brockman et al., 2016] where the objective is to land a spacecraft on a landing pad by controlling its main and side engines. During the episode the agent receives negative reward at each time step that decreases in magnitude the closer it gets to the optimal landing position in terms of both location and orientation. The reward at the end of the episode is -100 for crashing and +100 for successful landing. The agent receives eight-dimensional observations and can take one out of four actions.</a:t>
            </a:r>
          </a:p>
          <a:p>
            <a:endParaRPr lang="en-US" dirty="0"/>
          </a:p>
          <a:p>
            <a:r>
              <a:rPr lang="en-US" dirty="0"/>
              <a:t>TakeCover-v0 (Figure 5b) environment is part of the </a:t>
            </a:r>
            <a:r>
              <a:rPr lang="en-US" dirty="0" err="1"/>
              <a:t>VizDoom</a:t>
            </a:r>
            <a:r>
              <a:rPr lang="en-US" dirty="0"/>
              <a:t> library for visual RL research [</a:t>
            </a:r>
            <a:r>
              <a:rPr lang="en-US" dirty="0" err="1"/>
              <a:t>Kempka</a:t>
            </a:r>
            <a:r>
              <a:rPr lang="en-US" dirty="0"/>
              <a:t> et al., 2016]. The agent is spawned next to the center of a wall in a rectangular room, facing the opposite wall where monsters randomly appear and shoot </a:t>
            </a:r>
            <a:r>
              <a:rPr lang="en-US" dirty="0" err="1"/>
              <a:t>reballs</a:t>
            </a:r>
            <a:r>
              <a:rPr lang="en-US" dirty="0"/>
              <a:t> at the agent. It must learn to avoid </a:t>
            </a:r>
            <a:r>
              <a:rPr lang="en-US" dirty="0" err="1"/>
              <a:t>reballs</a:t>
            </a:r>
            <a:r>
              <a:rPr lang="en-US" dirty="0"/>
              <a:t> by moving left or right to survive as long as possible. The reward is +1 for every time step that the agent survives, so for RL agents we always set the desired horizon to be the same as the desired reward, and convert any fractional values to integers. Each episode has a time limit of 2100 steps, so the maximum possible return is 2100. Due to the </a:t>
            </a:r>
            <a:r>
              <a:rPr lang="en-US" dirty="0" err="1"/>
              <a:t>diculty</a:t>
            </a:r>
            <a:r>
              <a:rPr lang="en-US" dirty="0"/>
              <a:t> of the environment (the number of monsters increases with time) and stochasticity, the task is considered solved if the average return over 100 episodes exceeds 750.</a:t>
            </a:r>
          </a:p>
          <a:p>
            <a:endParaRPr lang="en-US" dirty="0"/>
          </a:p>
          <a:p>
            <a:r>
              <a:rPr lang="en-US" dirty="0"/>
              <a:t>Swimmer-v2 and InvertedDoublePendulum-v2 are environments available in Gym based on the </a:t>
            </a:r>
            <a:r>
              <a:rPr lang="en-US" dirty="0" err="1"/>
              <a:t>Mujoco</a:t>
            </a:r>
            <a:r>
              <a:rPr lang="en-US" dirty="0"/>
              <a:t> engine [Todorov et al., 2012]. In Swimmer-v2, the task is to learn a controller for a three-link robot immersed in a viscous </a:t>
            </a:r>
            <a:r>
              <a:rPr lang="en-US" dirty="0" err="1"/>
              <a:t>uid</a:t>
            </a:r>
            <a:r>
              <a:rPr lang="en-US" dirty="0"/>
              <a:t> in order to make it swim as far as possible in a limited time budget of 1000 steps. The agent receives positive rewards for moving forward, and negative rewards proportional to the squared L2 norm of the actions. The task is considered solved at a return of 360. In InvertedDoublePendulum-v2, the task is to balance an inverted two-link pendulum by applying forces on a cart that carries it. The reward is +10 for each time step that the pendulum does not fall, with a penalty of negative rewards proportional to deviation in position and velocity from zero (see source code of Gym for more details). The time limit for each episode is 1000 steps and the return threshold for solving the task is 9100.</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17</a:t>
            </a:fld>
            <a:endParaRPr lang="en-US"/>
          </a:p>
        </p:txBody>
      </p:sp>
    </p:spTree>
    <p:extLst>
      <p:ext uri="{BB962C8B-B14F-4D97-AF65-F5344CB8AC3E}">
        <p14:creationId xmlns:p14="http://schemas.microsoft.com/office/powerpoint/2010/main" val="148459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18</a:t>
            </a:fld>
            <a:endParaRPr lang="en-US"/>
          </a:p>
        </p:txBody>
      </p:sp>
    </p:spTree>
    <p:extLst>
      <p:ext uri="{BB962C8B-B14F-4D97-AF65-F5344CB8AC3E}">
        <p14:creationId xmlns:p14="http://schemas.microsoft.com/office/powerpoint/2010/main" val="872077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Results on tasks with discrete-valued actions (top row) and continuous-valued actions (bottom row). Solid lines represent the mean of evaluation scores over 20 runs using tuned hyperparameters and experiment seeds 1–20. Shaded regions represent 95% </a:t>
            </a:r>
            <a:r>
              <a:rPr lang="en-US" dirty="0" err="1"/>
              <a:t>condence</a:t>
            </a:r>
            <a:r>
              <a:rPr lang="en-US" dirty="0"/>
              <a:t> intervals using 1000 bootstrap samples. RL is competitive with or outperforms traditional baseline algorithms on all tasks except InvertedDoublePendulum-v2. </a:t>
            </a:r>
          </a:p>
          <a:p>
            <a:endParaRPr lang="en-US" dirty="0"/>
          </a:p>
          <a:p>
            <a:r>
              <a:rPr lang="en-US" dirty="0"/>
              <a:t>We use environments with both low and high-dimensional (visual) observations, and both discrete and continuous-valued actions: LunarLander-v2 based on Box2D [Catto, 2014], TakeCover-v0 based on </a:t>
            </a:r>
            <a:r>
              <a:rPr lang="en-US" dirty="0" err="1"/>
              <a:t>VizDoom</a:t>
            </a:r>
            <a:r>
              <a:rPr lang="en-US" dirty="0"/>
              <a:t> [</a:t>
            </a:r>
            <a:r>
              <a:rPr lang="en-US" dirty="0" err="1"/>
              <a:t>Kempka</a:t>
            </a:r>
            <a:r>
              <a:rPr lang="en-US" dirty="0"/>
              <a:t> et al., 2016] and Swimmer-v2 &amp; InvertedDoublePendulum-v2 based on the </a:t>
            </a:r>
            <a:r>
              <a:rPr lang="en-US" dirty="0" err="1"/>
              <a:t>MuJoCo</a:t>
            </a:r>
            <a:r>
              <a:rPr lang="en-US" dirty="0"/>
              <a:t> [Todorov et al., 2012] simulator, available in the Gym library [Brockman et al., 2016].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compare to Double Deep Q-Networks (DQN </a:t>
            </a:r>
            <a:r>
              <a:rPr lang="en-US" dirty="0" err="1"/>
              <a:t>Mnih</a:t>
            </a:r>
            <a:r>
              <a:rPr lang="en-US" dirty="0"/>
              <a:t> et al. [2015]; Van Hasselt et al. [2016]) and Advantage Actor-Critic (A2C; synchronous version of the algorithm proposed by </a:t>
            </a:r>
            <a:r>
              <a:rPr lang="en-US" dirty="0" err="1"/>
              <a:t>Mnih</a:t>
            </a:r>
            <a:r>
              <a:rPr lang="en-US" dirty="0"/>
              <a:t> et al. [2016]) for environments with discrete actions and TRPO [Schulman et al., 2015], PPO [Schulman et al., 2017] and DDPG [</a:t>
            </a:r>
            <a:r>
              <a:rPr lang="en-US" dirty="0" err="1"/>
              <a:t>Lillicrap</a:t>
            </a:r>
            <a:r>
              <a:rPr lang="en-US" dirty="0"/>
              <a:t> et al., 2015] for environments with continuous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follow their recommendations by using separate seeds for training and evaluation and 20 independent experiment runs for all </a:t>
            </a:r>
            <a:r>
              <a:rPr lang="en-US" dirty="0" err="1"/>
              <a:t>nal</a:t>
            </a:r>
            <a:r>
              <a:rPr lang="en-US" dirty="0"/>
              <a:t> comparisons. We also used a hyperparameter search to tune each algorithm on each environment</a:t>
            </a:r>
          </a:p>
          <a:p>
            <a:endParaRPr lang="en-US" dirty="0"/>
          </a:p>
          <a:p>
            <a:endParaRPr lang="en-US" dirty="0"/>
          </a:p>
          <a:p>
            <a:r>
              <a:rPr lang="en-US" dirty="0"/>
              <a:t>All agents were implemented using fully-connected feed-forward neural networks, except for TakeCoverv0 where we used convolutional networks.</a:t>
            </a:r>
          </a:p>
          <a:p>
            <a:endParaRPr lang="en-US" dirty="0"/>
          </a:p>
          <a:p>
            <a:r>
              <a:rPr lang="en-US" dirty="0"/>
              <a:t>Agents were trained for 10 M environmental steps for LunarLanderv2/TakeCover-v0 and evaluated using 100 episodes at 50 K step intervals. For the less stochastic Swimmer-v2 and InvertedDoublePendulum-v2, training used 5 M steps and evaluation used 50 episodes to reduce the computational burden. Th</a:t>
            </a:r>
          </a:p>
          <a:p>
            <a:endParaRPr lang="en-US" dirty="0"/>
          </a:p>
          <a:p>
            <a:r>
              <a:rPr lang="en-US" dirty="0"/>
              <a:t>Simply concatenating commands with states lead to very inconsistent results, making it extremely </a:t>
            </a:r>
            <a:r>
              <a:rPr lang="en-US" dirty="0" err="1"/>
              <a:t>dicult</a:t>
            </a:r>
            <a:r>
              <a:rPr lang="en-US" dirty="0"/>
              <a:t> to </a:t>
            </a:r>
            <a:r>
              <a:rPr lang="en-US" dirty="0" err="1"/>
              <a:t>nd</a:t>
            </a:r>
            <a:r>
              <a:rPr lang="en-US" dirty="0"/>
              <a:t> good hyperparameters. We found that use of architectures with fast weights [Schmidhuber, 1992] — where outputs of some units are weights of other connections — considerably improved reliability over several runs</a:t>
            </a:r>
          </a:p>
          <a:p>
            <a:endParaRPr lang="en-US" dirty="0"/>
          </a:p>
          <a:p>
            <a:r>
              <a:rPr lang="en-US" dirty="0"/>
              <a:t>We included two of the simplest choices in our hyperparameter search: gating (as commonly used in LSTM [</a:t>
            </a:r>
            <a:r>
              <a:rPr lang="en-US" dirty="0" err="1"/>
              <a:t>Hochreiter</a:t>
            </a:r>
            <a:r>
              <a:rPr lang="en-US" dirty="0"/>
              <a:t> and Schmidhuber, 1997]) and bilinear [Jayakumar et al., 2020], using them only at the </a:t>
            </a:r>
            <a:r>
              <a:rPr lang="en-US" dirty="0" err="1"/>
              <a:t>rst</a:t>
            </a:r>
            <a:r>
              <a:rPr lang="en-US" dirty="0"/>
              <a:t> layer in fully-connected networks and at the last layer in convolutional ones. This design makes it </a:t>
            </a:r>
            <a:r>
              <a:rPr lang="en-US" dirty="0" err="1"/>
              <a:t>dicult</a:t>
            </a:r>
            <a:r>
              <a:rPr lang="en-US" dirty="0"/>
              <a:t> to ignore command inputs during training. </a:t>
            </a:r>
          </a:p>
          <a:p>
            <a:endParaRPr lang="en-US" dirty="0"/>
          </a:p>
          <a:p>
            <a:r>
              <a:rPr lang="en-US" dirty="0"/>
              <a:t>---</a:t>
            </a:r>
          </a:p>
          <a:p>
            <a:r>
              <a:rPr lang="en-US" dirty="0"/>
              <a:t>Results</a:t>
            </a:r>
          </a:p>
          <a:p>
            <a:endParaRPr lang="en-US" dirty="0"/>
          </a:p>
          <a:p>
            <a:r>
              <a:rPr lang="en-US" dirty="0"/>
              <a:t>. On LunarLander-v2, all algorithms successfully solved the task (reaching average returns over 200). RL performed similar to DQN but both algorithms were behind A2C in sample complexity and </a:t>
            </a:r>
            <a:r>
              <a:rPr lang="en-US" dirty="0" err="1"/>
              <a:t>nal</a:t>
            </a:r>
            <a:r>
              <a:rPr lang="en-US" dirty="0"/>
              <a:t> returns, which </a:t>
            </a:r>
            <a:r>
              <a:rPr lang="en-US" dirty="0" err="1"/>
              <a:t>benets</a:t>
            </a:r>
            <a:r>
              <a:rPr lang="en-US" dirty="0"/>
              <a:t> from its use of multi-step returns</a:t>
            </a:r>
          </a:p>
          <a:p>
            <a:endParaRPr lang="en-US" dirty="0"/>
          </a:p>
          <a:p>
            <a:r>
              <a:rPr lang="en-US" dirty="0"/>
              <a:t>On TakeCover-v0, RL outperformed both A2C and DQN comfortably. Inspection of the individual evaluation curves showed that both baselines had highly </a:t>
            </a:r>
            <a:r>
              <a:rPr lang="en-US" dirty="0" err="1"/>
              <a:t>uctuating</a:t>
            </a:r>
            <a:r>
              <a:rPr lang="en-US" dirty="0"/>
              <a:t> evaluations, sometimes reaching high scores but immediately dropping in performance at the next evaluation. This high variability led to overall lower scores when aggregated. While it may be possible to address these instabilities by incorporating additional techniques or </a:t>
            </a:r>
            <a:r>
              <a:rPr lang="en-US" dirty="0" err="1"/>
              <a:t>modications</a:t>
            </a:r>
            <a:r>
              <a:rPr lang="en-US" dirty="0"/>
              <a:t> to the environment, it is notable that our simple implementation of RL does not suer from them</a:t>
            </a:r>
          </a:p>
          <a:p>
            <a:endParaRPr lang="en-US" dirty="0"/>
          </a:p>
          <a:p>
            <a:r>
              <a:rPr lang="en-US" dirty="0"/>
              <a:t>On the Swimmer-v2 benchmark, RL outperformed TRPO and PPO, and was on par with DDPG. However, DDPG’s evaluation scores were highly erratic (indicated by large </a:t>
            </a:r>
            <a:r>
              <a:rPr lang="en-US" dirty="0" err="1"/>
              <a:t>condence</a:t>
            </a:r>
            <a:r>
              <a:rPr lang="en-US" dirty="0"/>
              <a:t> intervals), and it was rather sensitive to hyperparameter choices. It also stalled completely at low returns for a few random seeds, while RL showed consistent progress.</a:t>
            </a:r>
          </a:p>
          <a:p>
            <a:endParaRPr lang="en-US" dirty="0"/>
          </a:p>
          <a:p>
            <a:r>
              <a:rPr lang="en-US" dirty="0"/>
              <a:t>Finally, on InvertedDoublePendulum-v2, RL was much slower in reaching the maximum return on average, compared to other algorithms which typically solved the task within 1 M steps. While most runs did reach the maximum return (≈9300), some failed to solve the task within the step limit and one run stalled at the beginning of training.</a:t>
            </a:r>
          </a:p>
          <a:p>
            <a:endParaRPr lang="en-US" dirty="0"/>
          </a:p>
          <a:p>
            <a:r>
              <a:rPr lang="en-US" dirty="0"/>
              <a:t>Overall, the results show that while RL can currently lag behind traditional RL algorithms on some tasks, it can also outperform them on other tasks, despite its simplicity and relative immaturity</a:t>
            </a:r>
          </a:p>
        </p:txBody>
      </p:sp>
      <p:sp>
        <p:nvSpPr>
          <p:cNvPr id="4" name="Slide Number Placeholder 3"/>
          <p:cNvSpPr>
            <a:spLocks noGrp="1"/>
          </p:cNvSpPr>
          <p:nvPr>
            <p:ph type="sldNum" sz="quarter" idx="5"/>
          </p:nvPr>
        </p:nvSpPr>
        <p:spPr/>
        <p:txBody>
          <a:bodyPr/>
          <a:lstStyle/>
          <a:p>
            <a:fld id="{B1BC9EF3-EF9C-4BC6-9ED4-135EB13F2C0D}" type="slidenum">
              <a:rPr lang="en-US" smtClean="0"/>
              <a:t>19</a:t>
            </a:fld>
            <a:endParaRPr lang="en-US"/>
          </a:p>
        </p:txBody>
      </p:sp>
    </p:spTree>
    <p:extLst>
      <p:ext uri="{BB962C8B-B14F-4D97-AF65-F5344CB8AC3E}">
        <p14:creationId xmlns:p14="http://schemas.microsoft.com/office/powerpoint/2010/main" val="97636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experiments were conducted to examine how RL is </a:t>
            </a:r>
            <a:r>
              <a:rPr lang="en-US" dirty="0" err="1"/>
              <a:t>aected</a:t>
            </a:r>
            <a:r>
              <a:rPr lang="en-US" dirty="0"/>
              <a:t> as the reward function characteristics change dramatically. Since RL does not use temporal </a:t>
            </a:r>
            <a:r>
              <a:rPr lang="en-US" dirty="0" err="1"/>
              <a:t>dierences</a:t>
            </a:r>
            <a:r>
              <a:rPr lang="en-US" dirty="0"/>
              <a:t> for learning, it is reasonable to hypothesize that its behavior may change </a:t>
            </a:r>
            <a:r>
              <a:rPr lang="en-US" dirty="0" err="1"/>
              <a:t>dierently</a:t>
            </a:r>
            <a:r>
              <a:rPr lang="en-US" dirty="0"/>
              <a:t> from other algorithms that do. To test this, we converted environments to their sparse, delayed reward (and thus partially observable) versions by delaying all rewards until the last step of each episode. The reward at all other time steps was zero. A new hyperparameter search was performed for each algorithm on LunarLanderSparse-v2; for other environments we reused the best hyperparameters from the dense setting. Results for the </a:t>
            </a:r>
            <a:r>
              <a:rPr lang="en-US" dirty="0" err="1"/>
              <a:t>nal</a:t>
            </a:r>
            <a:r>
              <a:rPr lang="en-US" dirty="0"/>
              <a:t> 20 runs are plotted in</a:t>
            </a:r>
          </a:p>
          <a:p>
            <a:endParaRPr lang="en-US" dirty="0"/>
          </a:p>
          <a:p>
            <a:r>
              <a:rPr lang="en-US" dirty="0"/>
              <a:t>The baseline algorithms become unstable, very slow or fail completely as expected. Simple </a:t>
            </a:r>
            <a:r>
              <a:rPr lang="en-US" dirty="0" err="1"/>
              <a:t>xes</a:t>
            </a:r>
            <a:r>
              <a:rPr lang="en-US" dirty="0"/>
              <a:t> did not work; we failed to train an LSTM DQN on LunarLanderSparse-v2 (while it performed similar to A2C on LunarLander-v2), and A2C with 50 or 100-step returns. The best performing baseline on this task (A2C with 20-step returns shown in plot) was very sensitive to hyperparameters; very few settings from the search space succeeded in solving the task. RL did not exhibit such sensitivity and its behavior across hyperparameter settings was comparable to the behavior for dense rewards. It may certainly be possible to solve these tasks by switching to other techniques of standard RL.</a:t>
            </a:r>
          </a:p>
          <a:p>
            <a:endParaRPr lang="en-US" dirty="0"/>
          </a:p>
          <a:p>
            <a:r>
              <a:rPr lang="en-US" dirty="0"/>
              <a:t>Our aim is simply to highlight that RL retained much of its performance in this challenging setting without </a:t>
            </a:r>
            <a:r>
              <a:rPr lang="en-US" dirty="0" err="1"/>
              <a:t>modication</a:t>
            </a:r>
            <a:r>
              <a:rPr lang="en-US" dirty="0"/>
              <a:t> because by design, it directly assigns credit across long time horizons. On Inverted Double Pendulum, its performance improved, even approaching the performance of PPO with dense rewards. </a:t>
            </a:r>
          </a:p>
          <a:p>
            <a:endParaRPr lang="en-US" dirty="0"/>
          </a:p>
          <a:p>
            <a:r>
              <a:rPr lang="en-US" dirty="0"/>
              <a:t>The RL objective simply trains an agent to follow commands compatible with all of its experience, but the learning algorithm in our experiments adds a couple of techniques to focus on higher returns during training in order to make it somewhat comparable to algorithms that focus only on maximizing returns. This raises the question: do the agents really pay attention to the desired return, or do they simply learn a single policy corresponding to the highest known return? To answer this, we evaluated agents at the end of training by setting various values of d r 0 and plotting the obtained mean episode return over 100 episodes. Figure 4 (right) shows the result of this experiment on a LunarLander-v2 agent. It shows a strong correlation (R ≈ 0.98) between obtained and desired returns, even though most of the later stages of training used episodes with returns close to the maximum. This shows that the agent ‘remembered’ how to act to achieve lower desired returns from earlier training phases. We note that occasionally this behavior was </a:t>
            </a:r>
            <a:r>
              <a:rPr lang="en-US" dirty="0" err="1"/>
              <a:t>aected</a:t>
            </a:r>
            <a:r>
              <a:rPr lang="en-US" dirty="0"/>
              <a:t> by stochasticity in training, and some agents did not produce very low returns when commanded to do so.</a:t>
            </a:r>
          </a:p>
        </p:txBody>
      </p:sp>
      <p:sp>
        <p:nvSpPr>
          <p:cNvPr id="4" name="Slide Number Placeholder 3"/>
          <p:cNvSpPr>
            <a:spLocks noGrp="1"/>
          </p:cNvSpPr>
          <p:nvPr>
            <p:ph type="sldNum" sz="quarter" idx="5"/>
          </p:nvPr>
        </p:nvSpPr>
        <p:spPr/>
        <p:txBody>
          <a:bodyPr/>
          <a:lstStyle/>
          <a:p>
            <a:fld id="{B1BC9EF3-EF9C-4BC6-9ED4-135EB13F2C0D}" type="slidenum">
              <a:rPr lang="en-US" smtClean="0"/>
              <a:t>20</a:t>
            </a:fld>
            <a:endParaRPr lang="en-US"/>
          </a:p>
        </p:txBody>
      </p:sp>
    </p:spTree>
    <p:extLst>
      <p:ext uri="{BB962C8B-B14F-4D97-AF65-F5344CB8AC3E}">
        <p14:creationId xmlns:p14="http://schemas.microsoft.com/office/powerpoint/2010/main" val="1479013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desired </a:t>
            </a:r>
          </a:p>
        </p:txBody>
      </p:sp>
      <p:sp>
        <p:nvSpPr>
          <p:cNvPr id="4" name="Slide Number Placeholder 3"/>
          <p:cNvSpPr>
            <a:spLocks noGrp="1"/>
          </p:cNvSpPr>
          <p:nvPr>
            <p:ph type="sldNum" sz="quarter" idx="5"/>
          </p:nvPr>
        </p:nvSpPr>
        <p:spPr/>
        <p:txBody>
          <a:bodyPr/>
          <a:lstStyle/>
          <a:p>
            <a:fld id="{B1BC9EF3-EF9C-4BC6-9ED4-135EB13F2C0D}" type="slidenum">
              <a:rPr lang="en-US" smtClean="0"/>
              <a:t>21</a:t>
            </a:fld>
            <a:endParaRPr lang="en-US"/>
          </a:p>
        </p:txBody>
      </p:sp>
    </p:spTree>
    <p:extLst>
      <p:ext uri="{BB962C8B-B14F-4D97-AF65-F5344CB8AC3E}">
        <p14:creationId xmlns:p14="http://schemas.microsoft.com/office/powerpoint/2010/main" val="2593562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charter"/>
              </a:rPr>
              <a:t>These two gifs show a trained agent who’s given two commands with the same desired horizon of 230 steps. The synchronization is excellent:</a:t>
            </a:r>
          </a:p>
        </p:txBody>
      </p:sp>
      <p:sp>
        <p:nvSpPr>
          <p:cNvPr id="4" name="Slide Number Placeholder 3"/>
          <p:cNvSpPr>
            <a:spLocks noGrp="1"/>
          </p:cNvSpPr>
          <p:nvPr>
            <p:ph type="sldNum" sz="quarter" idx="5"/>
          </p:nvPr>
        </p:nvSpPr>
        <p:spPr/>
        <p:txBody>
          <a:bodyPr/>
          <a:lstStyle/>
          <a:p>
            <a:fld id="{B1BC9EF3-EF9C-4BC6-9ED4-135EB13F2C0D}" type="slidenum">
              <a:rPr lang="en-US" smtClean="0"/>
              <a:t>22</a:t>
            </a:fld>
            <a:endParaRPr lang="en-US"/>
          </a:p>
        </p:txBody>
      </p:sp>
    </p:spTree>
    <p:extLst>
      <p:ext uri="{BB962C8B-B14F-4D97-AF65-F5344CB8AC3E}">
        <p14:creationId xmlns:p14="http://schemas.microsoft.com/office/powerpoint/2010/main" val="2264652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 is conceptually more general, since it attempts to fully model potential relationships between commands and actions, and doesn’t target high returns only.</a:t>
            </a:r>
          </a:p>
          <a:p>
            <a:endParaRPr lang="en-US" dirty="0"/>
          </a:p>
          <a:p>
            <a:r>
              <a:rPr lang="en-US" dirty="0"/>
              <a:t>Ideas from Episodic Control were later combined with traditional value-based RL [</a:t>
            </a:r>
            <a:r>
              <a:rPr lang="en-US" dirty="0" err="1"/>
              <a:t>Pritzel</a:t>
            </a:r>
            <a:r>
              <a:rPr lang="en-US" dirty="0"/>
              <a:t> et al., 2017], which is also a promising future direction for RL</a:t>
            </a:r>
          </a:p>
          <a:p>
            <a:endParaRPr lang="en-US" dirty="0"/>
          </a:p>
          <a:p>
            <a:r>
              <a:rPr lang="en-US" dirty="0"/>
              <a:t>, but can not take full advantage of SL because they rely on bootstrapping which leads to changing targets for the same inputs.</a:t>
            </a:r>
          </a:p>
          <a:p>
            <a:r>
              <a:rPr lang="en-US" dirty="0"/>
              <a:t>However, what makes it </a:t>
            </a:r>
            <a:r>
              <a:rPr lang="en-US" dirty="0" err="1"/>
              <a:t>dierent</a:t>
            </a:r>
            <a:r>
              <a:rPr lang="en-US" dirty="0"/>
              <a:t> is that unlike goal-conditioned policies, a behavior function: (a) can take time-varying desired returns and time horizons as inputs (Algorithm 2) as opposed to </a:t>
            </a:r>
            <a:r>
              <a:rPr lang="en-US" dirty="0" err="1"/>
              <a:t>xed</a:t>
            </a:r>
            <a:r>
              <a:rPr lang="en-US" dirty="0"/>
              <a:t> goals, and (b) does not use value functions or policy gradients [Williams, 1992] for training, </a:t>
            </a:r>
            <a:r>
              <a:rPr lang="en-US" dirty="0" err="1"/>
              <a:t>signicantly</a:t>
            </a:r>
            <a:r>
              <a:rPr lang="en-US" dirty="0"/>
              <a:t> simplifying the setup for potentially utilizing a variety of SL techniques. </a:t>
            </a:r>
          </a:p>
        </p:txBody>
      </p:sp>
      <p:sp>
        <p:nvSpPr>
          <p:cNvPr id="4" name="Slide Number Placeholder 3"/>
          <p:cNvSpPr>
            <a:spLocks noGrp="1"/>
          </p:cNvSpPr>
          <p:nvPr>
            <p:ph type="sldNum" sz="quarter" idx="5"/>
          </p:nvPr>
        </p:nvSpPr>
        <p:spPr/>
        <p:txBody>
          <a:bodyPr/>
          <a:lstStyle/>
          <a:p>
            <a:fld id="{B1BC9EF3-EF9C-4BC6-9ED4-135EB13F2C0D}" type="slidenum">
              <a:rPr lang="en-US" smtClean="0"/>
              <a:t>23</a:t>
            </a:fld>
            <a:endParaRPr lang="en-US"/>
          </a:p>
        </p:txBody>
      </p:sp>
    </p:spTree>
    <p:extLst>
      <p:ext uri="{BB962C8B-B14F-4D97-AF65-F5344CB8AC3E}">
        <p14:creationId xmlns:p14="http://schemas.microsoft.com/office/powerpoint/2010/main" val="55892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application of RL, why does it matter?</a:t>
            </a:r>
          </a:p>
          <a:p>
            <a:endParaRPr lang="en-US" dirty="0"/>
          </a:p>
          <a:p>
            <a:r>
              <a:rPr lang="en-US" dirty="0"/>
              <a:t>Mathematical formalism for learning-based decision making </a:t>
            </a:r>
          </a:p>
          <a:p>
            <a:r>
              <a:rPr lang="en-US" dirty="0"/>
              <a:t>Approach for learning decision making and control from experience</a:t>
            </a:r>
          </a:p>
        </p:txBody>
      </p:sp>
      <p:sp>
        <p:nvSpPr>
          <p:cNvPr id="4" name="Slide Number Placeholder 3"/>
          <p:cNvSpPr>
            <a:spLocks noGrp="1"/>
          </p:cNvSpPr>
          <p:nvPr>
            <p:ph type="sldNum" sz="quarter" idx="5"/>
          </p:nvPr>
        </p:nvSpPr>
        <p:spPr/>
        <p:txBody>
          <a:bodyPr/>
          <a:lstStyle/>
          <a:p>
            <a:fld id="{B1BC9EF3-EF9C-4BC6-9ED4-135EB13F2C0D}" type="slidenum">
              <a:rPr lang="en-US" smtClean="0"/>
              <a:t>4</a:t>
            </a:fld>
            <a:endParaRPr lang="en-US"/>
          </a:p>
        </p:txBody>
      </p:sp>
    </p:spTree>
    <p:extLst>
      <p:ext uri="{BB962C8B-B14F-4D97-AF65-F5344CB8AC3E}">
        <p14:creationId xmlns:p14="http://schemas.microsoft.com/office/powerpoint/2010/main" val="3171011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UDRL is more general in that it uses time-varying desires and horizons as inputs instead of </a:t>
            </a:r>
            <a:r>
              <a:rPr lang="en-US" dirty="0" err="1"/>
              <a:t>xed</a:t>
            </a:r>
            <a:r>
              <a:rPr lang="en-US" dirty="0"/>
              <a:t> goal states, and also uses the same learned behavior function for exploration instead of relying on pre-generated data</a:t>
            </a:r>
          </a:p>
          <a:p>
            <a:endParaRPr lang="en-US" dirty="0"/>
          </a:p>
          <a:p>
            <a:r>
              <a:rPr lang="en-US" dirty="0"/>
              <a:t>4. Since small implementation details can make a large </a:t>
            </a:r>
            <a:r>
              <a:rPr lang="en-US" dirty="0" err="1"/>
              <a:t>dierence</a:t>
            </a:r>
            <a:r>
              <a:rPr lang="en-US" dirty="0"/>
              <a:t> in numerical results on benchmarks, it is </a:t>
            </a:r>
            <a:r>
              <a:rPr lang="en-US" dirty="0" err="1"/>
              <a:t>dicult</a:t>
            </a:r>
            <a:r>
              <a:rPr lang="en-US" dirty="0"/>
              <a:t> to compare results across studies that use </a:t>
            </a:r>
            <a:r>
              <a:rPr lang="en-US" dirty="0" err="1"/>
              <a:t>dierent</a:t>
            </a:r>
            <a:r>
              <a:rPr lang="en-US" dirty="0"/>
              <a:t> code and evaluation protocols. Nevertheless, it is notable that Kumar et al. [2019] motivated their algorithm from the perspective of locally constrained policy improvement and further showed how advantage estimation from traditional RL may be used to improve RCP-R, albeit at the expense of additional complexity. We discuss a potential inconsistency between training and evaluation in RCP-R</a:t>
            </a:r>
          </a:p>
        </p:txBody>
      </p:sp>
      <p:sp>
        <p:nvSpPr>
          <p:cNvPr id="4" name="Slide Number Placeholder 3"/>
          <p:cNvSpPr>
            <a:spLocks noGrp="1"/>
          </p:cNvSpPr>
          <p:nvPr>
            <p:ph type="sldNum" sz="quarter" idx="5"/>
          </p:nvPr>
        </p:nvSpPr>
        <p:spPr/>
        <p:txBody>
          <a:bodyPr/>
          <a:lstStyle/>
          <a:p>
            <a:fld id="{B1BC9EF3-EF9C-4BC6-9ED4-135EB13F2C0D}" type="slidenum">
              <a:rPr lang="en-US" smtClean="0"/>
              <a:t>24</a:t>
            </a:fld>
            <a:endParaRPr lang="en-US"/>
          </a:p>
        </p:txBody>
      </p:sp>
    </p:spTree>
    <p:extLst>
      <p:ext uri="{BB962C8B-B14F-4D97-AF65-F5344CB8AC3E}">
        <p14:creationId xmlns:p14="http://schemas.microsoft.com/office/powerpoint/2010/main" val="203636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RL enjoys the </a:t>
            </a:r>
            <a:r>
              <a:rPr lang="en-US" dirty="0" err="1"/>
              <a:t>benets</a:t>
            </a:r>
            <a:r>
              <a:rPr lang="en-US" dirty="0"/>
              <a:t> of decades of development leading to various algorithms that can, under certain conditions, provably maximize expected returns in arbitrary stochastic environments.</a:t>
            </a:r>
          </a:p>
          <a:p>
            <a:endParaRPr lang="en-US" dirty="0"/>
          </a:p>
          <a:p>
            <a:r>
              <a:rPr lang="en-US" dirty="0"/>
              <a:t>why study a new type of learning for command-following agents that does not build upon well-established principles of stochastic optimal control?</a:t>
            </a:r>
          </a:p>
          <a:p>
            <a:endParaRPr lang="en-US" dirty="0"/>
          </a:p>
          <a:p>
            <a:r>
              <a:rPr lang="en-US" dirty="0"/>
              <a:t>A broader motivation is that in order to </a:t>
            </a:r>
            <a:r>
              <a:rPr lang="en-US" dirty="0" err="1"/>
              <a:t>eectively</a:t>
            </a:r>
            <a:r>
              <a:rPr lang="en-US" dirty="0"/>
              <a:t> solve the full spectrum of practical problems, as well as to fully understand the behavior of biological learning agents, it is necessary to understand the </a:t>
            </a:r>
            <a:r>
              <a:rPr lang="en-US" dirty="0" err="1"/>
              <a:t>dierent</a:t>
            </a:r>
            <a:r>
              <a:rPr lang="en-US" dirty="0"/>
              <a:t> ways that agents can encode knowledge and use it to act. </a:t>
            </a:r>
          </a:p>
          <a:p>
            <a:endParaRPr lang="en-US" dirty="0"/>
          </a:p>
          <a:p>
            <a:r>
              <a:rPr lang="en-US" dirty="0"/>
              <a:t>Consider Episodic Control [Lengyel and Dayan, 2008; Blundell et al., 2016] that, like RL, does not produce optimal expected returns in stochastic environments by itself. Instead, it models how the hippocampus may support rapid learning in vertebrates by memorizing actions that lead to high returns</a:t>
            </a:r>
          </a:p>
          <a:p>
            <a:endParaRPr lang="en-US" dirty="0"/>
          </a:p>
          <a:p>
            <a:r>
              <a:rPr lang="en-US" dirty="0"/>
              <a:t>may specialize in </a:t>
            </a:r>
            <a:r>
              <a:rPr lang="en-US" dirty="0" err="1"/>
              <a:t>specic</a:t>
            </a:r>
            <a:r>
              <a:rPr lang="en-US" dirty="0"/>
              <a:t> categories of tasks, and eventually work in concert with other techniques to yield agents with new capabilities</a:t>
            </a:r>
          </a:p>
          <a:p>
            <a:endParaRPr lang="en-US" dirty="0"/>
          </a:p>
          <a:p>
            <a:r>
              <a:rPr lang="en-US" dirty="0"/>
              <a:t>Avoiding the deadly triad Well-known issues arise when o-policy bootstrapping is combined with high-dimensional function approximation. This combination of techniques — referred to by Sutton and </a:t>
            </a:r>
            <a:r>
              <a:rPr lang="en-US" dirty="0" err="1"/>
              <a:t>Barto</a:t>
            </a:r>
            <a:r>
              <a:rPr lang="en-US" dirty="0"/>
              <a:t> [2018] as the deadly triad — can lead to instabilities which are usually addressed by adding a variety of ingredients, though complete remedies remain elusive [van Hasselt et al., 2018]. RL’s central feature is the behavior function, a method to compactly encode knowledge about any set of past behaviors in a new way. It works fundamentally in concert with high-capacity function approximation to exploit regularities in the environment. Instead of making predictions about long-term horizons conditioned on a policy (as value functions do), it learns to produce immediate actions conditioned on desired future outcomes. It opens up the exciting possibility of easily importing a large variety of techniques developed for supervised learning from highly complex data into RL. </a:t>
            </a:r>
          </a:p>
          <a:p>
            <a:endParaRPr lang="en-US" dirty="0"/>
          </a:p>
          <a:p>
            <a:endParaRPr lang="en-US" dirty="0"/>
          </a:p>
          <a:p>
            <a:r>
              <a:rPr lang="en-US" dirty="0"/>
              <a:t>Importance of agent architectures Our goal throughout this study was to understand the practical viability of the basic principles of RL while keeping the experimental setup as simple as possible, particularly in terms of the agent architecture and training strategies such as additional objectives or regularization. However, after the </a:t>
            </a:r>
            <a:r>
              <a:rPr lang="en-US" dirty="0" err="1"/>
              <a:t>rst</a:t>
            </a:r>
            <a:r>
              <a:rPr lang="en-US" dirty="0"/>
              <a:t> phase of experiments, it became clear that it is extremely </a:t>
            </a:r>
            <a:r>
              <a:rPr lang="en-US" dirty="0" err="1"/>
              <a:t>dicult</a:t>
            </a:r>
            <a:r>
              <a:rPr lang="en-US" dirty="0"/>
              <a:t> to reliably train plain neural networks (whose inputs are a concatenation of observations and commands) as useful behavior functions. An important takeaway from our attempts is that the RL objective alone isn’t </a:t>
            </a:r>
            <a:r>
              <a:rPr lang="en-US" dirty="0" err="1"/>
              <a:t>sucient</a:t>
            </a:r>
            <a:r>
              <a:rPr lang="en-US" dirty="0"/>
              <a:t> — in practice it is crucial that the model class for the behavior function is chosen such that in any state, the appropriate action to take depends strongly on the command input.</a:t>
            </a:r>
          </a:p>
          <a:p>
            <a:endParaRPr lang="en-US" dirty="0"/>
          </a:p>
          <a:p>
            <a:r>
              <a:rPr lang="en-US" dirty="0"/>
              <a:t>Avoiding Temporal Distortions Many RL algorithms use discount factors that distort true returns. They are also very sensitive to the frequency of taking actions, limiting their applicability to robot control [</a:t>
            </a:r>
            <a:r>
              <a:rPr lang="en-US" dirty="0" err="1"/>
              <a:t>Plappert</a:t>
            </a:r>
            <a:r>
              <a:rPr lang="en-US" dirty="0"/>
              <a:t> et al., 2018]. RL explicitly takes into account observed rewards and time horizons in a precise and natural way, does not assume </a:t>
            </a:r>
            <a:r>
              <a:rPr lang="en-US" dirty="0" err="1"/>
              <a:t>innite</a:t>
            </a:r>
            <a:r>
              <a:rPr lang="en-US" dirty="0"/>
              <a:t> horizons, and does not suer from distortions of the RL problem. In systems that require high-frequency control, even small real-time intervals lead to extremely long horizons, but this is not a conceptual hurdle in RL since real-time horizons can directly be used as part of the command inputs. Our experiments that use step-time horizons as part of commands serve as a successful </a:t>
            </a:r>
            <a:r>
              <a:rPr lang="en-US" dirty="0" err="1"/>
              <a:t>rst</a:t>
            </a:r>
            <a:r>
              <a:rPr lang="en-US" dirty="0"/>
              <a:t> step towards such applications. Note that other algorithms such as evolutionary RL [Moriarty et al., 1999] can also avoid these issues in other ways.</a:t>
            </a:r>
          </a:p>
          <a:p>
            <a:endParaRPr lang="en-US" dirty="0"/>
          </a:p>
          <a:p>
            <a:r>
              <a:rPr lang="en-US" dirty="0"/>
              <a:t>Limitations in Stochastic Environments RL relies on retrospectively generating training data based on achieved commands (instead of what was desired), but it is important to remember this scheme does not yield optimal trajectories for the </a:t>
            </a:r>
            <a:r>
              <a:rPr lang="en-US" dirty="0" err="1"/>
              <a:t>fullled</a:t>
            </a:r>
            <a:r>
              <a:rPr lang="en-US" dirty="0"/>
              <a:t> commands in stochastic environments. It only provides example trajectories that can </a:t>
            </a:r>
            <a:r>
              <a:rPr lang="en-US" dirty="0" err="1"/>
              <a:t>fulll</a:t>
            </a:r>
            <a:r>
              <a:rPr lang="en-US" dirty="0"/>
              <a:t> certain commands. Theoretically analyzing its performance in general stochastic settings, especially when taking generalization of the behavior function into account, is an open problem. Note that techniques closer to traditional RL also face theoretical issues when goals are generated in hindsight in stochastic environments (see discussion of HER by </a:t>
            </a:r>
            <a:r>
              <a:rPr lang="en-US" dirty="0" err="1"/>
              <a:t>Plappert</a:t>
            </a:r>
            <a:r>
              <a:rPr lang="en-US" dirty="0"/>
              <a:t> et al. [2018, Sec. 2]). Like HER, RL does not appear to be hindered by them in practice. A possible explanation is that in many environments with limited stochasticity, the agent can recover from “unexpected" stochastic transitions by reacting to the actual resulting state and reward observed. </a:t>
            </a:r>
          </a:p>
          <a:p>
            <a:endParaRPr lang="en-US" dirty="0"/>
          </a:p>
          <a:p>
            <a:endParaRPr lang="en-US" dirty="0"/>
          </a:p>
          <a:p>
            <a:r>
              <a:rPr lang="en-US" dirty="0"/>
              <a:t>necessary for partially observable settings, and likely useful even in fully observable settings. . In general, a wide variety of well-known SL techniques for model design, regularization and training can be employed to improve RL’s learning stability and </a:t>
            </a:r>
            <a:r>
              <a:rPr lang="en-US" dirty="0" err="1"/>
              <a:t>eciency</a:t>
            </a:r>
            <a:endParaRPr lang="en-US" dirty="0"/>
          </a:p>
          <a:p>
            <a:endParaRPr lang="en-US" dirty="0"/>
          </a:p>
          <a:p>
            <a:r>
              <a:rPr lang="en-US" dirty="0"/>
              <a:t>Similarly, using a constant number of exploratory episodes per iteration decreases sample </a:t>
            </a:r>
            <a:r>
              <a:rPr lang="en-US" dirty="0" err="1"/>
              <a:t>eciency</a:t>
            </a:r>
            <a:r>
              <a:rPr lang="en-US" dirty="0"/>
              <a:t> and is likely unnecessary. We also expect that hyperparameters such as the number of optimization updates per iteration can be automatically adjusted during training</a:t>
            </a:r>
          </a:p>
          <a:p>
            <a:endParaRPr lang="en-US" dirty="0"/>
          </a:p>
          <a:p>
            <a:r>
              <a:rPr lang="en-US" dirty="0" err="1"/>
              <a:t>xperiments</a:t>
            </a:r>
            <a:r>
              <a:rPr lang="en-US" dirty="0"/>
              <a:t> in this paper used a very simple form of exploration enabled by the behavior function: simply attempt to achieve high returns by generalizing from known states and returns. This was </a:t>
            </a:r>
            <a:r>
              <a:rPr lang="en-US" dirty="0" err="1"/>
              <a:t>sucient</a:t>
            </a:r>
            <a:r>
              <a:rPr lang="en-US" dirty="0"/>
              <a:t> to drive learning in the tested environments with a small number of action dimensions and enough stochasticity to help discover new behaviors to learn from. In other environments, additional forms of undirected (random) and directed exploration should accelerate training and may be necessary</a:t>
            </a:r>
          </a:p>
          <a:p>
            <a:endParaRPr lang="en-US" dirty="0"/>
          </a:p>
          <a:p>
            <a:r>
              <a:rPr lang="en-US" dirty="0"/>
              <a:t>In traditional RL, a successful agent is one that obtains optimal expected returns in stochastic environments. However, from the RL perspective, a successful agent is one that can correctly follow a large variety of commands. This paper leaves open the question of bridging these two perspectives, but presents evidence suggesting that doing so is likely to be valuable for developing learning agents that are useful in a variety of environments.</a:t>
            </a:r>
          </a:p>
          <a:p>
            <a:endParaRPr lang="en-US" dirty="0"/>
          </a:p>
          <a:p>
            <a:r>
              <a:rPr lang="en-US" dirty="0"/>
              <a:t>By attempting to bridge supervised and reinforcement learning, its goal is to make solving RL problems easier and more scalable. As such, it has the potential to increase both positive and negative impacts of RL research. An example of potential positive impact is industrial process control to reduce waste and/or energy usage — industrial combustion is a larger contributor to global greenhouse gas emissions than cars [Friedmann et al., 2019]. Examples of negative impact include unexpected job losses that can have long-term impact on many sections of the society, and feedback loops in online recommendation systems that can maximize engagement with misleading or harmful content.</a:t>
            </a:r>
          </a:p>
          <a:p>
            <a:r>
              <a:rPr lang="en-US" dirty="0"/>
              <a:t>Our algorithm relies on powerful non-linear function approximators like neural networks in a more direct way than traditional RL algorithms. Such functions are relatively poorly understood theoretically even in the supervised setting. RL agents that use them can behave in unexpected ways, and care must be taken to rigorously test them in safe environments and implement safeguards for preventing and controlling unintended behavior. </a:t>
            </a:r>
          </a:p>
        </p:txBody>
      </p:sp>
      <p:sp>
        <p:nvSpPr>
          <p:cNvPr id="4" name="Slide Number Placeholder 3"/>
          <p:cNvSpPr>
            <a:spLocks noGrp="1"/>
          </p:cNvSpPr>
          <p:nvPr>
            <p:ph type="sldNum" sz="quarter" idx="5"/>
          </p:nvPr>
        </p:nvSpPr>
        <p:spPr/>
        <p:txBody>
          <a:bodyPr/>
          <a:lstStyle/>
          <a:p>
            <a:fld id="{B1BC9EF3-EF9C-4BC6-9ED4-135EB13F2C0D}" type="slidenum">
              <a:rPr lang="en-US" smtClean="0"/>
              <a:t>25</a:t>
            </a:fld>
            <a:endParaRPr lang="en-US"/>
          </a:p>
        </p:txBody>
      </p:sp>
    </p:spTree>
    <p:extLst>
      <p:ext uri="{BB962C8B-B14F-4D97-AF65-F5344CB8AC3E}">
        <p14:creationId xmlns:p14="http://schemas.microsoft.com/office/powerpoint/2010/main" val="12483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application of RL, why does it matter?</a:t>
            </a:r>
          </a:p>
          <a:p>
            <a:endParaRPr lang="en-US" dirty="0"/>
          </a:p>
          <a:p>
            <a:r>
              <a:rPr lang="en-US" dirty="0"/>
              <a:t>Mathematical formalism for learning-based decision making </a:t>
            </a:r>
          </a:p>
          <a:p>
            <a:r>
              <a:rPr lang="en-US" dirty="0"/>
              <a:t>Approach for learning decision making and control from experience</a:t>
            </a:r>
          </a:p>
        </p:txBody>
      </p:sp>
      <p:sp>
        <p:nvSpPr>
          <p:cNvPr id="4" name="Slide Number Placeholder 3"/>
          <p:cNvSpPr>
            <a:spLocks noGrp="1"/>
          </p:cNvSpPr>
          <p:nvPr>
            <p:ph type="sldNum" sz="quarter" idx="5"/>
          </p:nvPr>
        </p:nvSpPr>
        <p:spPr/>
        <p:txBody>
          <a:bodyPr/>
          <a:lstStyle/>
          <a:p>
            <a:fld id="{B1BC9EF3-EF9C-4BC6-9ED4-135EB13F2C0D}" type="slidenum">
              <a:rPr lang="en-US" smtClean="0"/>
              <a:t>5</a:t>
            </a:fld>
            <a:endParaRPr lang="en-US"/>
          </a:p>
        </p:txBody>
      </p:sp>
    </p:spTree>
    <p:extLst>
      <p:ext uri="{BB962C8B-B14F-4D97-AF65-F5344CB8AC3E}">
        <p14:creationId xmlns:p14="http://schemas.microsoft.com/office/powerpoint/2010/main" val="3721973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application of RL, why does it matter?</a:t>
            </a:r>
          </a:p>
          <a:p>
            <a:endParaRPr lang="en-US" dirty="0"/>
          </a:p>
          <a:p>
            <a:r>
              <a:rPr lang="en-US" dirty="0"/>
              <a:t>Mathematical formalism for learning-based decision making </a:t>
            </a:r>
          </a:p>
          <a:p>
            <a:r>
              <a:rPr lang="en-US" dirty="0"/>
              <a:t>Approach for learning decision making and control from experience</a:t>
            </a:r>
          </a:p>
        </p:txBody>
      </p:sp>
      <p:sp>
        <p:nvSpPr>
          <p:cNvPr id="4" name="Slide Number Placeholder 3"/>
          <p:cNvSpPr>
            <a:spLocks noGrp="1"/>
          </p:cNvSpPr>
          <p:nvPr>
            <p:ph type="sldNum" sz="quarter" idx="5"/>
          </p:nvPr>
        </p:nvSpPr>
        <p:spPr/>
        <p:txBody>
          <a:bodyPr/>
          <a:lstStyle/>
          <a:p>
            <a:fld id="{B1BC9EF3-EF9C-4BC6-9ED4-135EB13F2C0D}" type="slidenum">
              <a:rPr lang="en-US" smtClean="0"/>
              <a:t>6</a:t>
            </a:fld>
            <a:endParaRPr lang="en-US"/>
          </a:p>
        </p:txBody>
      </p:sp>
    </p:spTree>
    <p:extLst>
      <p:ext uri="{BB962C8B-B14F-4D97-AF65-F5344CB8AC3E}">
        <p14:creationId xmlns:p14="http://schemas.microsoft.com/office/powerpoint/2010/main" val="235440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On December 5th, famous AI researcher </a:t>
            </a:r>
            <a:r>
              <a:rPr lang="en-US" b="0" i="0" u="sng" dirty="0">
                <a:effectLst/>
                <a:latin typeface="charter"/>
                <a:hlinkClick r:id="rId3"/>
              </a:rPr>
              <a:t>Jürgen Schmidhuber</a:t>
            </a:r>
            <a:r>
              <a:rPr lang="en-US" b="0" i="0" dirty="0">
                <a:solidFill>
                  <a:srgbClr val="292929"/>
                </a:solidFill>
                <a:effectLst/>
                <a:latin typeface="charter"/>
              </a:rPr>
              <a:t> and his team, came up with what I consider a revolutionary idea to solve Reinforcement Learning problems: Upside-Down Reinforcement Learning. They published two papers about this idea:</a:t>
            </a:r>
          </a:p>
          <a:p>
            <a:endParaRPr lang="en-US" b="0" i="0" dirty="0">
              <a:solidFill>
                <a:srgbClr val="292929"/>
              </a:solidFill>
              <a:effectLst/>
              <a:latin typeface="charter"/>
            </a:endParaRPr>
          </a:p>
          <a:p>
            <a:r>
              <a:rPr lang="en-US" b="0" i="0" dirty="0">
                <a:solidFill>
                  <a:srgbClr val="292929"/>
                </a:solidFill>
                <a:effectLst/>
                <a:latin typeface="charter"/>
              </a:rPr>
              <a:t>Traditional RL either predict rewards with value functions (e.g. Q-Learning) or maximize them using policy search (e.g. Policy Gradient methods). Schmidhuber and his team propose something quite unique and unexpected: instead of predicting the reward, use it as an input along with the state to map to actions, literally turning RL learning upside-down.</a:t>
            </a:r>
          </a:p>
          <a:p>
            <a:endParaRPr lang="en-US" b="0" i="0" dirty="0">
              <a:solidFill>
                <a:srgbClr val="292929"/>
              </a:solidFill>
              <a:effectLst/>
              <a:latin typeface="charter"/>
            </a:endParaRPr>
          </a:p>
          <a:p>
            <a:r>
              <a:rPr lang="en-US" b="0" i="0" dirty="0">
                <a:solidFill>
                  <a:srgbClr val="292929"/>
                </a:solidFill>
                <a:effectLst/>
                <a:latin typeface="charter"/>
              </a:rPr>
              <a:t>In ⅂ꓤ (short for Upside-Down RL) instead of having a function approximator that maps state-action pair to value (expected return), we have this Behavior function (</a:t>
            </a:r>
            <a:r>
              <a:rPr lang="en-US" b="0" i="1" dirty="0">
                <a:solidFill>
                  <a:srgbClr val="292929"/>
                </a:solidFill>
                <a:effectLst/>
                <a:latin typeface="charter"/>
              </a:rPr>
              <a:t>B</a:t>
            </a:r>
            <a:r>
              <a:rPr lang="en-US" b="0" i="0" dirty="0">
                <a:solidFill>
                  <a:srgbClr val="292929"/>
                </a:solidFill>
                <a:effectLst/>
                <a:latin typeface="charter"/>
              </a:rPr>
              <a:t>) that maps state-command to action. And what’s a command? you might be wondering. Here is where things get interesting. A command consists of a desired return and a desired horizon.</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7</a:t>
            </a:fld>
            <a:endParaRPr lang="en-US"/>
          </a:p>
        </p:txBody>
      </p:sp>
    </p:spTree>
    <p:extLst>
      <p:ext uri="{BB962C8B-B14F-4D97-AF65-F5344CB8AC3E}">
        <p14:creationId xmlns:p14="http://schemas.microsoft.com/office/powerpoint/2010/main" val="349307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let the agent be given a command indicating that a return of d r is desired in the next d h steps. Let S and A be random variables denoting the environment’s state and the agent’s next action respectively. Let Rd h be the random variable denoting the return obtained by the agent during the next d h time steps. Then the behavior function Bπ produces the conditional probability that taking an action a ∈ A and thereafter acting using the policy π leads to the desired return  in the desired horizon: </a:t>
            </a:r>
          </a:p>
          <a:p>
            <a:endParaRPr lang="en-US" dirty="0"/>
          </a:p>
          <a:p>
            <a:r>
              <a:rPr lang="en-US" dirty="0"/>
              <a:t>Assume that instead of a policy, only a dataset of trajectories T generated using an unknown policy is available, and we are interested in the behavior function BT for the dataset. With discrete states and actions, it can be estimated from the available data (following Equation 2) as</a:t>
            </a:r>
          </a:p>
          <a:p>
            <a:endParaRPr lang="en-US" dirty="0"/>
          </a:p>
          <a:p>
            <a:r>
              <a:rPr lang="en-US" dirty="0"/>
              <a:t>where </a:t>
            </a:r>
            <a:r>
              <a:rPr lang="en-US" dirty="0" err="1"/>
              <a:t>Nκ</a:t>
            </a:r>
            <a:r>
              <a:rPr lang="en-US" dirty="0"/>
              <a:t>(s, </a:t>
            </a:r>
            <a:r>
              <a:rPr lang="en-US" dirty="0" err="1"/>
              <a:t>dr</a:t>
            </a:r>
            <a:r>
              <a:rPr lang="en-US" dirty="0"/>
              <a:t> , dh ) is the number of trajectory segments in T that start in state s, have length d h and total reward d r , and Na κ (s, </a:t>
            </a:r>
            <a:r>
              <a:rPr lang="en-US" dirty="0" err="1"/>
              <a:t>dr</a:t>
            </a:r>
            <a:r>
              <a:rPr lang="en-US" dirty="0"/>
              <a:t> , dh ) is the number of such segments where the </a:t>
            </a:r>
            <a:r>
              <a:rPr lang="en-US" dirty="0" err="1"/>
              <a:t>rst</a:t>
            </a:r>
            <a:r>
              <a:rPr lang="en-US" dirty="0"/>
              <a:t> action was a. </a:t>
            </a:r>
          </a:p>
        </p:txBody>
      </p:sp>
      <p:sp>
        <p:nvSpPr>
          <p:cNvPr id="4" name="Slide Number Placeholder 3"/>
          <p:cNvSpPr>
            <a:spLocks noGrp="1"/>
          </p:cNvSpPr>
          <p:nvPr>
            <p:ph type="sldNum" sz="quarter" idx="5"/>
          </p:nvPr>
        </p:nvSpPr>
        <p:spPr/>
        <p:txBody>
          <a:bodyPr/>
          <a:lstStyle/>
          <a:p>
            <a:fld id="{B1BC9EF3-EF9C-4BC6-9ED4-135EB13F2C0D}" type="slidenum">
              <a:rPr lang="en-US" smtClean="0"/>
              <a:t>8</a:t>
            </a:fld>
            <a:endParaRPr lang="en-US"/>
          </a:p>
        </p:txBody>
      </p:sp>
    </p:spTree>
    <p:extLst>
      <p:ext uri="{BB962C8B-B14F-4D97-AF65-F5344CB8AC3E}">
        <p14:creationId xmlns:p14="http://schemas.microsoft.com/office/powerpoint/2010/main" val="213370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We have two terminal states, </a:t>
            </a:r>
            <a:r>
              <a:rPr lang="en-US" dirty="0"/>
              <a:t>s2</a:t>
            </a:r>
            <a:r>
              <a:rPr lang="en-US" b="0" i="0" dirty="0">
                <a:solidFill>
                  <a:srgbClr val="292929"/>
                </a:solidFill>
                <a:effectLst/>
                <a:latin typeface="charter"/>
              </a:rPr>
              <a:t> and </a:t>
            </a:r>
            <a:r>
              <a:rPr lang="en-US" dirty="0"/>
              <a:t>s3</a:t>
            </a:r>
            <a:r>
              <a:rPr lang="en-US" b="0" i="0" dirty="0">
                <a:solidFill>
                  <a:srgbClr val="292929"/>
                </a:solidFill>
                <a:effectLst/>
                <a:latin typeface="charter"/>
              </a:rPr>
              <a:t>. We could be in either </a:t>
            </a:r>
            <a:r>
              <a:rPr lang="en-US" dirty="0"/>
              <a:t>s0</a:t>
            </a:r>
            <a:r>
              <a:rPr lang="en-US" b="0" i="0" dirty="0">
                <a:solidFill>
                  <a:srgbClr val="292929"/>
                </a:solidFill>
                <a:effectLst/>
                <a:latin typeface="charter"/>
              </a:rPr>
              <a:t> or </a:t>
            </a:r>
            <a:r>
              <a:rPr lang="en-US" dirty="0"/>
              <a:t>s1</a:t>
            </a:r>
            <a:r>
              <a:rPr lang="en-US" b="0" i="0" dirty="0">
                <a:solidFill>
                  <a:srgbClr val="292929"/>
                </a:solidFill>
                <a:effectLst/>
                <a:latin typeface="charter"/>
              </a:rPr>
              <a:t> to reach those terminal states. Now, according to this Markov Decision Process (a.k.a. MDP) if we were to explore the environment, we could end up building the table below</a:t>
            </a:r>
          </a:p>
          <a:p>
            <a:endParaRPr lang="en-US" b="0" i="0" dirty="0">
              <a:solidFill>
                <a:srgbClr val="292929"/>
              </a:solidFill>
              <a:effectLst/>
              <a:latin typeface="charter"/>
            </a:endParaRPr>
          </a:p>
          <a:p>
            <a:r>
              <a:rPr lang="en-US" b="0" i="0" dirty="0">
                <a:solidFill>
                  <a:srgbClr val="292929"/>
                </a:solidFill>
                <a:effectLst/>
                <a:latin typeface="charter"/>
              </a:rPr>
              <a:t>If we were in </a:t>
            </a:r>
            <a:r>
              <a:rPr lang="en-US" dirty="0"/>
              <a:t>s0</a:t>
            </a:r>
            <a:r>
              <a:rPr lang="en-US" b="0" i="0" dirty="0">
                <a:solidFill>
                  <a:srgbClr val="292929"/>
                </a:solidFill>
                <a:effectLst/>
                <a:latin typeface="charter"/>
              </a:rPr>
              <a:t> and wanted to get a reward of 2 in 1 step, which action should the agent take?, have a look at the MDP again. It should be action </a:t>
            </a:r>
            <a:r>
              <a:rPr lang="en-US" dirty="0"/>
              <a:t>a1</a:t>
            </a:r>
            <a:r>
              <a:rPr lang="en-US" b="0" i="0" dirty="0">
                <a:solidFill>
                  <a:srgbClr val="292929"/>
                </a:solidFill>
                <a:effectLst/>
                <a:latin typeface="charter"/>
              </a:rPr>
              <a:t>. That one would give a 2 as a return in 1 step, landing in </a:t>
            </a:r>
            <a:r>
              <a:rPr lang="en-US" dirty="0"/>
              <a:t>s1</a:t>
            </a:r>
            <a:r>
              <a:rPr lang="en-US" b="0" i="0" dirty="0">
                <a:solidFill>
                  <a:srgbClr val="292929"/>
                </a:solidFill>
                <a:effectLst/>
                <a:latin typeface="charter"/>
              </a:rPr>
              <a:t>. How about getting 1 in 1 step?, remember, we’re still in state </a:t>
            </a:r>
            <a:r>
              <a:rPr lang="en-US" dirty="0"/>
              <a:t>s0</a:t>
            </a:r>
            <a:r>
              <a:rPr lang="en-US" b="0" i="0" dirty="0">
                <a:solidFill>
                  <a:srgbClr val="292929"/>
                </a:solidFill>
                <a:effectLst/>
                <a:latin typeface="charter"/>
              </a:rPr>
              <a:t>. Definitely not action </a:t>
            </a:r>
            <a:r>
              <a:rPr lang="en-US" dirty="0"/>
              <a:t>a1</a:t>
            </a:r>
            <a:r>
              <a:rPr lang="en-US" b="0" i="0" dirty="0">
                <a:solidFill>
                  <a:srgbClr val="292929"/>
                </a:solidFill>
                <a:effectLst/>
                <a:latin typeface="charter"/>
              </a:rPr>
              <a:t>, as we saw that action gives us a return of 2 in 1 step. We can take action </a:t>
            </a:r>
            <a:r>
              <a:rPr lang="en-US" dirty="0"/>
              <a:t>a2</a:t>
            </a:r>
            <a:r>
              <a:rPr lang="en-US" b="0" i="0" dirty="0">
                <a:solidFill>
                  <a:srgbClr val="292929"/>
                </a:solidFill>
                <a:effectLst/>
                <a:latin typeface="charter"/>
              </a:rPr>
              <a:t>, landing on state </a:t>
            </a:r>
            <a:r>
              <a:rPr lang="en-US" dirty="0"/>
              <a:t>s2</a:t>
            </a:r>
            <a:r>
              <a:rPr lang="en-US" b="0" i="0" dirty="0">
                <a:solidFill>
                  <a:srgbClr val="292929"/>
                </a:solidFill>
                <a:effectLst/>
                <a:latin typeface="charter"/>
              </a:rPr>
              <a:t>. Now, still on state </a:t>
            </a:r>
            <a:r>
              <a:rPr lang="en-US" dirty="0"/>
              <a:t>s0</a:t>
            </a:r>
            <a:r>
              <a:rPr lang="en-US" b="0" i="0" dirty="0">
                <a:solidFill>
                  <a:srgbClr val="292929"/>
                </a:solidFill>
                <a:effectLst/>
                <a:latin typeface="charter"/>
              </a:rPr>
              <a:t>, I’m </a:t>
            </a:r>
            <a:r>
              <a:rPr lang="en-US" b="0" i="0" dirty="0" err="1">
                <a:solidFill>
                  <a:srgbClr val="292929"/>
                </a:solidFill>
                <a:effectLst/>
                <a:latin typeface="charter"/>
              </a:rPr>
              <a:t>gonna</a:t>
            </a:r>
            <a:r>
              <a:rPr lang="en-US" b="0" i="0" dirty="0">
                <a:solidFill>
                  <a:srgbClr val="292929"/>
                </a:solidFill>
                <a:effectLst/>
                <a:latin typeface="charter"/>
              </a:rPr>
              <a:t> “command” the agent to get a reward of 1, but this time in 2 steps. Which action would get the agent there?. Let’s see, if we take </a:t>
            </a:r>
            <a:r>
              <a:rPr lang="en-US" dirty="0"/>
              <a:t>a1</a:t>
            </a:r>
            <a:r>
              <a:rPr lang="en-US" b="0" i="0" dirty="0">
                <a:solidFill>
                  <a:srgbClr val="292929"/>
                </a:solidFill>
                <a:effectLst/>
                <a:latin typeface="charter"/>
              </a:rPr>
              <a:t> we get a reward of 2, landing on </a:t>
            </a:r>
            <a:r>
              <a:rPr lang="en-US" dirty="0"/>
              <a:t>s1</a:t>
            </a:r>
            <a:r>
              <a:rPr lang="en-US" b="0" i="0" dirty="0">
                <a:solidFill>
                  <a:srgbClr val="292929"/>
                </a:solidFill>
                <a:effectLst/>
                <a:latin typeface="charter"/>
              </a:rPr>
              <a:t>. But we’re not done yet. From there, if we take </a:t>
            </a:r>
            <a:r>
              <a:rPr lang="en-US" dirty="0"/>
              <a:t>a3</a:t>
            </a:r>
            <a:r>
              <a:rPr lang="en-US" b="0" i="0" dirty="0">
                <a:solidFill>
                  <a:srgbClr val="292929"/>
                </a:solidFill>
                <a:effectLst/>
                <a:latin typeface="charter"/>
              </a:rPr>
              <a:t>, we get a reward of -1 landing on </a:t>
            </a:r>
            <a:r>
              <a:rPr lang="en-US" dirty="0"/>
              <a:t>s3</a:t>
            </a:r>
            <a:r>
              <a:rPr lang="en-US" b="0" i="0" dirty="0">
                <a:solidFill>
                  <a:srgbClr val="292929"/>
                </a:solidFill>
                <a:effectLst/>
                <a:latin typeface="charter"/>
              </a:rPr>
              <a:t>(terminal state). Total reward 2-1=1, in 2 steps. This is exactly what I commanded my agent to do. Let’s go back then to that last command: My desired return was 1 and my desired horizon was 2 steps. This maps to that initial action the agent must take to comply with the command: </a:t>
            </a:r>
            <a:r>
              <a:rPr lang="en-US" dirty="0"/>
              <a:t>a1</a:t>
            </a:r>
            <a:r>
              <a:rPr lang="en-US" b="0" i="0" dirty="0">
                <a:solidFill>
                  <a:srgbClr val="292929"/>
                </a:solidFill>
                <a:effectLst/>
                <a:latin typeface="charter"/>
              </a:rPr>
              <a:t>.</a:t>
            </a:r>
          </a:p>
          <a:p>
            <a:endParaRPr lang="en-US" b="0" i="0" dirty="0">
              <a:solidFill>
                <a:srgbClr val="292929"/>
              </a:solidFill>
              <a:effectLst/>
              <a:latin typeface="charter"/>
            </a:endParaRPr>
          </a:p>
          <a:p>
            <a:r>
              <a:rPr lang="en-US" b="0" i="0" dirty="0">
                <a:solidFill>
                  <a:srgbClr val="292929"/>
                </a:solidFill>
                <a:effectLst/>
                <a:latin typeface="charter"/>
              </a:rPr>
              <a:t>Features (</a:t>
            </a:r>
            <a:r>
              <a:rPr lang="en-US" b="0" i="1" dirty="0">
                <a:solidFill>
                  <a:srgbClr val="292929"/>
                </a:solidFill>
                <a:effectLst/>
                <a:latin typeface="charter"/>
              </a:rPr>
              <a:t>state</a:t>
            </a:r>
            <a:r>
              <a:rPr lang="en-US" b="0" i="0" dirty="0">
                <a:solidFill>
                  <a:srgbClr val="292929"/>
                </a:solidFill>
                <a:effectLst/>
                <a:latin typeface="charter"/>
              </a:rPr>
              <a:t>, </a:t>
            </a:r>
            <a:r>
              <a:rPr lang="en-US" b="0" i="1" dirty="0" err="1">
                <a:solidFill>
                  <a:srgbClr val="292929"/>
                </a:solidFill>
                <a:effectLst/>
                <a:latin typeface="charter"/>
              </a:rPr>
              <a:t>desired_return</a:t>
            </a:r>
            <a:r>
              <a:rPr lang="en-US" b="0" i="0" dirty="0">
                <a:solidFill>
                  <a:srgbClr val="292929"/>
                </a:solidFill>
                <a:effectLst/>
                <a:latin typeface="charter"/>
              </a:rPr>
              <a:t>, </a:t>
            </a:r>
            <a:r>
              <a:rPr lang="en-US" b="0" i="1" dirty="0" err="1">
                <a:solidFill>
                  <a:srgbClr val="292929"/>
                </a:solidFill>
                <a:effectLst/>
                <a:latin typeface="charter"/>
              </a:rPr>
              <a:t>desired_horizon</a:t>
            </a:r>
            <a:r>
              <a:rPr lang="en-US" b="0" i="0" dirty="0">
                <a:solidFill>
                  <a:srgbClr val="292929"/>
                </a:solidFill>
                <a:effectLst/>
                <a:latin typeface="charter"/>
              </a:rPr>
              <a:t>) and labels (</a:t>
            </a:r>
            <a:r>
              <a:rPr lang="en-US" b="0" i="1" dirty="0">
                <a:solidFill>
                  <a:srgbClr val="292929"/>
                </a:solidFill>
                <a:effectLst/>
                <a:latin typeface="charter"/>
              </a:rPr>
              <a:t>actions</a:t>
            </a:r>
            <a:r>
              <a:rPr lang="en-US" b="0" i="0" dirty="0">
                <a:solidFill>
                  <a:srgbClr val="292929"/>
                </a:solidFill>
                <a:effectLst/>
                <a:latin typeface="charter"/>
              </a:rPr>
              <a:t>)… Exactly, Supervised Learning!!. We have a clear Supervised Learning problem here. And SL has proven to be quite stable and successful. ⅂ꓤ turns Reinforcement Learning into a Supervised Learning problem, training an agent on all past experiences in a supervised way. </a:t>
            </a:r>
          </a:p>
          <a:p>
            <a:endParaRPr lang="en-US" b="0" i="0" dirty="0">
              <a:solidFill>
                <a:srgbClr val="292929"/>
              </a:solidFill>
              <a:effectLst/>
              <a:latin typeface="charter"/>
            </a:endParaRPr>
          </a:p>
          <a:p>
            <a:r>
              <a:rPr lang="en-US" b="0" i="0" dirty="0">
                <a:solidFill>
                  <a:srgbClr val="292929"/>
                </a:solidFill>
                <a:effectLst/>
                <a:latin typeface="charter"/>
              </a:rPr>
              <a:t>Using SL in RL problems isn’t new at all. It’s been tried before such as in </a:t>
            </a:r>
            <a:r>
              <a:rPr lang="en-US" b="0" i="0" u="sng" dirty="0">
                <a:effectLst/>
                <a:latin typeface="charter"/>
                <a:hlinkClick r:id="rId3"/>
              </a:rPr>
              <a:t>Imitation Learning</a:t>
            </a:r>
            <a:r>
              <a:rPr lang="en-US" b="0" i="0" dirty="0">
                <a:solidFill>
                  <a:srgbClr val="292929"/>
                </a:solidFill>
                <a:effectLst/>
                <a:latin typeface="charter"/>
              </a:rPr>
              <a:t>, but with little success. The paper also explains in its introduction:</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9</a:t>
            </a:fld>
            <a:endParaRPr lang="en-US"/>
          </a:p>
        </p:txBody>
      </p:sp>
    </p:spTree>
    <p:extLst>
      <p:ext uri="{BB962C8B-B14F-4D97-AF65-F5344CB8AC3E}">
        <p14:creationId xmlns:p14="http://schemas.microsoft.com/office/powerpoint/2010/main" val="3724238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What’s proposed in this paper bridges this gap between SL and RL, avoiding the issues arising from the combination of function approximation, </a:t>
            </a:r>
            <a:r>
              <a:rPr lang="en-US" b="0" i="0" u="sng" dirty="0">
                <a:effectLst/>
                <a:latin typeface="charter"/>
                <a:hlinkClick r:id="rId3"/>
              </a:rPr>
              <a:t>bootstrapping</a:t>
            </a:r>
            <a:r>
              <a:rPr lang="en-US" b="0" i="0" dirty="0">
                <a:solidFill>
                  <a:srgbClr val="292929"/>
                </a:solidFill>
                <a:effectLst/>
                <a:latin typeface="charter"/>
              </a:rPr>
              <a:t> and </a:t>
            </a:r>
            <a:r>
              <a:rPr lang="en-US" b="0" i="0" u="sng" dirty="0">
                <a:effectLst/>
                <a:latin typeface="charter"/>
                <a:hlinkClick r:id="rId4"/>
              </a:rPr>
              <a:t>off-policy</a:t>
            </a:r>
            <a:r>
              <a:rPr lang="en-US" b="0" i="0" dirty="0">
                <a:solidFill>
                  <a:srgbClr val="292929"/>
                </a:solidFill>
                <a:effectLst/>
                <a:latin typeface="charter"/>
              </a:rPr>
              <a:t> training.</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10</a:t>
            </a:fld>
            <a:endParaRPr lang="en-US"/>
          </a:p>
        </p:txBody>
      </p:sp>
    </p:spTree>
    <p:extLst>
      <p:ext uri="{BB962C8B-B14F-4D97-AF65-F5344CB8AC3E}">
        <p14:creationId xmlns:p14="http://schemas.microsoft.com/office/powerpoint/2010/main" val="253451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Agnostic to model-free or model-based algorithms. </a:t>
            </a:r>
          </a:p>
          <a:p>
            <a:endParaRPr lang="en-US" dirty="0"/>
          </a:p>
          <a:p>
            <a:r>
              <a:rPr lang="en-US" b="0" i="0" dirty="0">
                <a:solidFill>
                  <a:srgbClr val="292929"/>
                </a:solidFill>
                <a:effectLst/>
                <a:latin typeface="charter"/>
              </a:rPr>
              <a:t>A trajectory is nothing more than a sequence of </a:t>
            </a:r>
            <a:r>
              <a:rPr lang="en-US" b="0" i="1" dirty="0">
                <a:solidFill>
                  <a:srgbClr val="292929"/>
                </a:solidFill>
                <a:effectLst/>
                <a:latin typeface="charter"/>
              </a:rPr>
              <a:t>state</a:t>
            </a:r>
            <a:r>
              <a:rPr lang="en-US" b="0" i="0" dirty="0">
                <a:solidFill>
                  <a:srgbClr val="292929"/>
                </a:solidFill>
                <a:effectLst/>
                <a:latin typeface="charter"/>
              </a:rPr>
              <a:t>, </a:t>
            </a:r>
            <a:r>
              <a:rPr lang="en-US" b="0" i="1" dirty="0">
                <a:solidFill>
                  <a:srgbClr val="292929"/>
                </a:solidFill>
                <a:effectLst/>
                <a:latin typeface="charter"/>
              </a:rPr>
              <a:t>action</a:t>
            </a:r>
            <a:r>
              <a:rPr lang="en-US" b="0" i="0" dirty="0">
                <a:solidFill>
                  <a:srgbClr val="292929"/>
                </a:solidFill>
                <a:effectLst/>
                <a:latin typeface="charter"/>
              </a:rPr>
              <a:t>, </a:t>
            </a:r>
            <a:r>
              <a:rPr lang="en-US" b="0" i="1" dirty="0">
                <a:solidFill>
                  <a:srgbClr val="292929"/>
                </a:solidFill>
                <a:effectLst/>
                <a:latin typeface="charter"/>
              </a:rPr>
              <a:t>reward</a:t>
            </a:r>
            <a:r>
              <a:rPr lang="en-US" b="0" i="0" dirty="0">
                <a:solidFill>
                  <a:srgbClr val="292929"/>
                </a:solidFill>
                <a:effectLst/>
                <a:latin typeface="charter"/>
              </a:rPr>
              <a:t> like this: </a:t>
            </a:r>
            <a:r>
              <a:rPr lang="en-US" dirty="0"/>
              <a:t>[(s0,a0,r0), (s1,a1,r1), ..., (</a:t>
            </a:r>
            <a:r>
              <a:rPr lang="en-US" dirty="0" err="1"/>
              <a:t>st,at,rt</a:t>
            </a:r>
            <a:r>
              <a:rPr lang="en-US" dirty="0"/>
              <a:t>), ...]</a:t>
            </a:r>
            <a:r>
              <a:rPr lang="en-US" b="0" i="0" dirty="0">
                <a:solidFill>
                  <a:srgbClr val="292929"/>
                </a:solidFill>
                <a:effectLst/>
                <a:latin typeface="charter"/>
              </a:rPr>
              <a:t>, which we are storing in our buffer. From this trajectory we sort of cut a random section such that it follows this rule: </a:t>
            </a:r>
            <a:r>
              <a:rPr lang="en-US" dirty="0"/>
              <a:t>0</a:t>
            </a:r>
            <a:r>
              <a:rPr lang="en-US" b="0" i="0" dirty="0">
                <a:solidFill>
                  <a:srgbClr val="292929"/>
                </a:solidFill>
                <a:effectLst/>
                <a:latin typeface="charter"/>
              </a:rPr>
              <a:t>≤</a:t>
            </a:r>
            <a:r>
              <a:rPr lang="en-US" dirty="0"/>
              <a:t>t1</a:t>
            </a:r>
            <a:r>
              <a:rPr lang="en-US" b="0" i="0" dirty="0">
                <a:solidFill>
                  <a:srgbClr val="292929"/>
                </a:solidFill>
                <a:effectLst/>
                <a:latin typeface="charter"/>
              </a:rPr>
              <a:t>&lt;</a:t>
            </a:r>
            <a:r>
              <a:rPr lang="en-US" dirty="0"/>
              <a:t>t2</a:t>
            </a:r>
            <a:r>
              <a:rPr lang="en-US" b="0" i="0" dirty="0">
                <a:solidFill>
                  <a:srgbClr val="292929"/>
                </a:solidFill>
                <a:effectLst/>
                <a:latin typeface="charter"/>
              </a:rPr>
              <a:t>≤</a:t>
            </a:r>
            <a:r>
              <a:rPr lang="en-US" dirty="0"/>
              <a:t>T</a:t>
            </a:r>
            <a:r>
              <a:rPr lang="en-US" b="0" i="0" dirty="0">
                <a:solidFill>
                  <a:srgbClr val="292929"/>
                </a:solidFill>
                <a:effectLst/>
                <a:latin typeface="charter"/>
              </a:rPr>
              <a:t>, where </a:t>
            </a:r>
            <a:r>
              <a:rPr lang="en-US" dirty="0"/>
              <a:t>t1</a:t>
            </a:r>
            <a:r>
              <a:rPr lang="en-US" b="0" i="0" dirty="0">
                <a:solidFill>
                  <a:srgbClr val="292929"/>
                </a:solidFill>
                <a:effectLst/>
                <a:latin typeface="charter"/>
              </a:rPr>
              <a:t>is the initial time step, </a:t>
            </a:r>
            <a:r>
              <a:rPr lang="en-US" dirty="0"/>
              <a:t>t2</a:t>
            </a:r>
            <a:r>
              <a:rPr lang="en-US" b="0" i="0" dirty="0">
                <a:solidFill>
                  <a:srgbClr val="292929"/>
                </a:solidFill>
                <a:effectLst/>
                <a:latin typeface="charter"/>
              </a:rPr>
              <a:t> is the final time step and </a:t>
            </a:r>
            <a:r>
              <a:rPr lang="en-US" dirty="0"/>
              <a:t>T</a:t>
            </a:r>
            <a:r>
              <a:rPr lang="en-US" b="0" i="0" dirty="0">
                <a:solidFill>
                  <a:srgbClr val="292929"/>
                </a:solidFill>
                <a:effectLst/>
                <a:latin typeface="charter"/>
              </a:rPr>
              <a:t> is the length of the episode. We have the initial state and action at step </a:t>
            </a:r>
            <a:r>
              <a:rPr lang="en-US" dirty="0"/>
              <a:t>t1</a:t>
            </a:r>
            <a:r>
              <a:rPr lang="en-US" b="0" i="0" dirty="0">
                <a:solidFill>
                  <a:srgbClr val="292929"/>
                </a:solidFill>
                <a:effectLst/>
                <a:latin typeface="charter"/>
              </a:rPr>
              <a:t>. Desired return is the sum of all rewards from </a:t>
            </a:r>
            <a:r>
              <a:rPr lang="en-US" dirty="0"/>
              <a:t>t1</a:t>
            </a:r>
            <a:r>
              <a:rPr lang="en-US" b="0" i="0" dirty="0">
                <a:solidFill>
                  <a:srgbClr val="292929"/>
                </a:solidFill>
                <a:effectLst/>
                <a:latin typeface="charter"/>
              </a:rPr>
              <a:t> to </a:t>
            </a:r>
            <a:r>
              <a:rPr lang="en-US" dirty="0"/>
              <a:t>t2</a:t>
            </a:r>
            <a:r>
              <a:rPr lang="en-US" b="0" i="0" dirty="0">
                <a:solidFill>
                  <a:srgbClr val="292929"/>
                </a:solidFill>
                <a:effectLst/>
                <a:latin typeface="charter"/>
              </a:rPr>
              <a:t>, and desired horizon is </a:t>
            </a:r>
            <a:r>
              <a:rPr lang="en-US" dirty="0"/>
              <a:t>t2-t1</a:t>
            </a:r>
            <a:r>
              <a:rPr lang="en-US" b="0" i="0" dirty="0">
                <a:solidFill>
                  <a:srgbClr val="292929"/>
                </a:solidFill>
                <a:effectLst/>
                <a:latin typeface="charter"/>
              </a:rPr>
              <a:t>. These two form our command. With this information we have the inputs for the Behavior function: </a:t>
            </a:r>
            <a:r>
              <a:rPr lang="en-US" i="1" dirty="0">
                <a:effectLst/>
              </a:rPr>
              <a:t>B</a:t>
            </a:r>
            <a:r>
              <a:rPr lang="en-US" dirty="0"/>
              <a:t>[</a:t>
            </a:r>
            <a:r>
              <a:rPr lang="en-US" dirty="0" err="1"/>
              <a:t>state,command</a:t>
            </a:r>
            <a:r>
              <a:rPr lang="en-US" dirty="0"/>
              <a:t>]</a:t>
            </a:r>
            <a:r>
              <a:rPr lang="en-US" b="0" i="0" dirty="0">
                <a:solidFill>
                  <a:srgbClr val="292929"/>
                </a:solidFill>
                <a:effectLst/>
                <a:latin typeface="charter"/>
              </a:rPr>
              <a:t>, and we have the action, our target label, to build the loss function for the supervised learning part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11</a:t>
            </a:fld>
            <a:endParaRPr lang="en-US"/>
          </a:p>
        </p:txBody>
      </p:sp>
    </p:spTree>
    <p:extLst>
      <p:ext uri="{BB962C8B-B14F-4D97-AF65-F5344CB8AC3E}">
        <p14:creationId xmlns:p14="http://schemas.microsoft.com/office/powerpoint/2010/main" val="205814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C4416C-3758-457D-819C-02DCFA519E1C}" type="datetime1">
              <a:rPr lang="en-US" smtClean="0"/>
              <a:t>11/18/2021</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43804-EF86-4FFD-AE9D-719AF12F695F}" type="datetime1">
              <a:rPr lang="en-US" smtClean="0"/>
              <a:t>11/18/2021</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41245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9DD81-276C-4CC8-B513-5D3586303122}" type="datetime1">
              <a:rPr lang="en-US" smtClean="0"/>
              <a:t>11/18/2021</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9336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A8F99E-93EA-481A-82AC-85F374D426FA}" type="datetime1">
              <a:rPr lang="en-US" smtClean="0"/>
              <a:t>11/18/2021</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3766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632EED-8116-49B2-BDB7-7E7CBED2AB06}" type="datetime1">
              <a:rPr lang="en-US" smtClean="0"/>
              <a:t>11/18/2021</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C81BB-0E19-4B23-A8E7-69A957D81E29}" type="datetime1">
              <a:rPr lang="en-US" smtClean="0"/>
              <a:t>11/18/2021</a:t>
            </a:fld>
            <a:endParaRPr lang="en-US"/>
          </a:p>
        </p:txBody>
      </p:sp>
      <p:sp>
        <p:nvSpPr>
          <p:cNvPr id="6" name="Footer Placeholder 5"/>
          <p:cNvSpPr>
            <a:spLocks noGrp="1"/>
          </p:cNvSpPr>
          <p:nvPr>
            <p:ph type="ftr" sz="quarter" idx="11"/>
          </p:nvPr>
        </p:nvSpPr>
        <p:spPr/>
        <p:txBody>
          <a:bodyPr/>
          <a:lstStyle/>
          <a:p>
            <a:r>
              <a:rPr lang="en-US"/>
              <a:t>Intro to RL and Revisited Rainbow</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7221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09769-55F5-4693-85AD-F2014BA63C31}" type="datetime1">
              <a:rPr lang="en-US" smtClean="0"/>
              <a:t>11/18/2021</a:t>
            </a:fld>
            <a:endParaRPr lang="en-US"/>
          </a:p>
        </p:txBody>
      </p:sp>
      <p:sp>
        <p:nvSpPr>
          <p:cNvPr id="8" name="Footer Placeholder 7"/>
          <p:cNvSpPr>
            <a:spLocks noGrp="1"/>
          </p:cNvSpPr>
          <p:nvPr>
            <p:ph type="ftr" sz="quarter" idx="11"/>
          </p:nvPr>
        </p:nvSpPr>
        <p:spPr/>
        <p:txBody>
          <a:bodyPr/>
          <a:lstStyle/>
          <a:p>
            <a:r>
              <a:rPr lang="en-US"/>
              <a:t>Intro to RL and Revisited Rainbow</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538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5C412-54CE-4965-8D54-A5CEBEB2D292}" type="datetime1">
              <a:rPr lang="en-US" smtClean="0"/>
              <a:t>11/18/2021</a:t>
            </a:fld>
            <a:endParaRPr lang="en-US"/>
          </a:p>
        </p:txBody>
      </p:sp>
      <p:sp>
        <p:nvSpPr>
          <p:cNvPr id="4" name="Footer Placeholder 3"/>
          <p:cNvSpPr>
            <a:spLocks noGrp="1"/>
          </p:cNvSpPr>
          <p:nvPr>
            <p:ph type="ftr" sz="quarter" idx="11"/>
          </p:nvPr>
        </p:nvSpPr>
        <p:spPr/>
        <p:txBody>
          <a:bodyPr/>
          <a:lstStyle/>
          <a:p>
            <a:r>
              <a:rPr lang="en-US"/>
              <a:t>Intro to RL and Revisited Rainbow</a:t>
            </a:r>
          </a:p>
        </p:txBody>
      </p:sp>
      <p:sp>
        <p:nvSpPr>
          <p:cNvPr id="5" name="Slide Number Placeholder 4"/>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92887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F7DC3E-9C9C-4414-B3BB-4D31F3320E6E}" type="datetime1">
              <a:rPr lang="en-US" smtClean="0"/>
              <a:t>11/18/2021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 to RL and Revisited Rainbow</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00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923D85-0A84-4E5E-9D4E-01B6AC5EA4BA}" type="datetime1">
              <a:rPr lang="en-US" smtClean="0"/>
              <a:t>11/18/2021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 to RL and Revisited Rainbow</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39AD06-24D5-4BD7-A5D9-D7D60C888695}" type="slidenum">
              <a:rPr lang="en-US" smtClean="0"/>
              <a:t>‹#›</a:t>
            </a:fld>
            <a:endParaRPr lang="en-US"/>
          </a:p>
        </p:txBody>
      </p:sp>
    </p:spTree>
    <p:extLst>
      <p:ext uri="{BB962C8B-B14F-4D97-AF65-F5344CB8AC3E}">
        <p14:creationId xmlns:p14="http://schemas.microsoft.com/office/powerpoint/2010/main" val="3446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AC6DB0-A1E7-4E68-98E5-DD5B9991E56E}" type="datetime1">
              <a:rPr lang="en-US" smtClean="0"/>
              <a:t>11/18/2021</a:t>
            </a:fld>
            <a:endParaRPr lang="en-US"/>
          </a:p>
        </p:txBody>
      </p:sp>
      <p:sp>
        <p:nvSpPr>
          <p:cNvPr id="6" name="Footer Placeholder 5"/>
          <p:cNvSpPr>
            <a:spLocks noGrp="1"/>
          </p:cNvSpPr>
          <p:nvPr>
            <p:ph type="ftr" sz="quarter" idx="11"/>
          </p:nvPr>
        </p:nvSpPr>
        <p:spPr/>
        <p:txBody>
          <a:bodyPr/>
          <a:lstStyle/>
          <a:p>
            <a:r>
              <a:rPr lang="en-US"/>
              <a:t>Intro to RL and Revisited Rainbow</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2824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7CF510A-A014-4414-A91D-0D73C7973407}" type="datetime1">
              <a:rPr lang="en-US" smtClean="0"/>
              <a:t>11/18/2021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Intro to RL and Revisited Rainbow</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39AD06-24D5-4BD7-A5D9-D7D60C8886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2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arxiv.org/abs/1912.02877" TargetMode="External"/><Relationship Id="rId4" Type="http://schemas.openxmlformats.org/officeDocument/2006/relationships/hyperlink" Target="https://arxiv.org/abs/1912.0287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dirty="0">
                    <a:solidFill>
                      <a:prstClr val="black">
                        <a:lumMod val="75000"/>
                        <a:lumOff val="25000"/>
                      </a:prstClr>
                    </a:solidFill>
                    <a:latin typeface="Calibri" panose="020F0502020204030204"/>
                  </a:rPr>
                  <a:t>Training Agents using Upside-Down</a:t>
                </a:r>
                <a:br>
                  <a:rPr lang="en-US" sz="4000" spc="-5" dirty="0">
                    <a:solidFill>
                      <a:prstClr val="black">
                        <a:lumMod val="75000"/>
                        <a:lumOff val="25000"/>
                      </a:prstClr>
                    </a:solidFill>
                    <a:latin typeface="Calibri" panose="020F0502020204030204"/>
                  </a:rPr>
                </a:br>
                <a14:m>
                  <m:oMath xmlns:m="http://schemas.openxmlformats.org/officeDocument/2006/math">
                    <m:sSup>
                      <m:sSupPr>
                        <m:ctrlPr>
                          <a:rPr kumimoji="0" lang="ar-AE" sz="4000" b="0" i="1" u="none" strike="noStrike" kern="1200" cap="none" spc="-5" normalizeH="0" baseline="0" noProof="0" smtClean="0">
                            <a:ln>
                              <a:noFill/>
                            </a:ln>
                            <a:solidFill>
                              <a:prstClr val="black">
                                <a:lumMod val="75000"/>
                                <a:lumOff val="25000"/>
                              </a:prstClr>
                            </a:solidFill>
                            <a:effectLst/>
                            <a:uLnTx/>
                            <a:uFillTx/>
                            <a:latin typeface="Cambria Math" panose="02040503050406030204" pitchFamily="18" charset="0"/>
                            <a:ea typeface="+mj-ea"/>
                          </a:rPr>
                        </m:ctrlPr>
                      </m:sSupPr>
                      <m:e>
                        <m:r>
                          <m:rPr>
                            <m:nor/>
                          </m:rPr>
                          <a:rPr lang="en-US" sz="4000" spc="-5" dirty="0">
                            <a:solidFill>
                              <a:prstClr val="black">
                                <a:lumMod val="75000"/>
                                <a:lumOff val="25000"/>
                              </a:prstClr>
                            </a:solidFill>
                            <a:latin typeface="Calibri" panose="020F0502020204030204"/>
                          </a:rPr>
                          <m:t>Reinforcement</m:t>
                        </m:r>
                        <m:r>
                          <m:rPr>
                            <m:nor/>
                          </m:rPr>
                          <a:rPr lang="en-US" sz="4000" spc="-5" dirty="0">
                            <a:solidFill>
                              <a:prstClr val="black">
                                <a:lumMod val="75000"/>
                                <a:lumOff val="25000"/>
                              </a:prstClr>
                            </a:solidFill>
                            <a:latin typeface="Calibri" panose="020F0502020204030204"/>
                          </a:rPr>
                          <m:t> </m:t>
                        </m:r>
                        <m:r>
                          <m:rPr>
                            <m:nor/>
                          </m:rPr>
                          <a:rPr lang="en-US" sz="4000" spc="-5" dirty="0">
                            <a:solidFill>
                              <a:prstClr val="black">
                                <a:lumMod val="75000"/>
                                <a:lumOff val="25000"/>
                              </a:prstClr>
                            </a:solidFill>
                            <a:latin typeface="Calibri" panose="020F0502020204030204"/>
                          </a:rPr>
                          <m:t>Learning</m:t>
                        </m:r>
                      </m:e>
                      <m:sup>
                        <m:r>
                          <a:rPr kumimoji="0" lang="ar-AE" sz="4000" b="0" i="1" u="none" strike="noStrike" kern="1200" cap="none" spc="-5" normalizeH="0" baseline="0" noProof="0" smtClean="0">
                            <a:ln>
                              <a:noFill/>
                            </a:ln>
                            <a:solidFill>
                              <a:prstClr val="black">
                                <a:lumMod val="75000"/>
                                <a:lumOff val="25000"/>
                              </a:prstClr>
                            </a:solidFill>
                            <a:effectLst/>
                            <a:uLnTx/>
                            <a:uFillTx/>
                            <a:latin typeface="Cambria Math" panose="02040503050406030204" pitchFamily="18" charset="0"/>
                            <a:ea typeface="+mj-ea"/>
                          </a:rPr>
                          <m:t>1</m:t>
                        </m:r>
                      </m:sup>
                    </m:sSup>
                  </m:oMath>
                </a14:m>
                <a:r>
                  <a:rPr lang="en-US" sz="4000" spc="-5" dirty="0">
                    <a:solidFill>
                      <a:prstClr val="black">
                        <a:lumMod val="75000"/>
                        <a:lumOff val="25000"/>
                      </a:prstClr>
                    </a:solidFill>
                    <a:latin typeface="Calibri" panose="020F0502020204030204"/>
                  </a:rPr>
                  <a:t> </a:t>
                </a:r>
                <a:br>
                  <a:rPr lang="en-US" sz="4000" spc="-5" dirty="0">
                    <a:solidFill>
                      <a:prstClr val="black">
                        <a:lumMod val="75000"/>
                        <a:lumOff val="25000"/>
                      </a:prstClr>
                    </a:solidFill>
                    <a:latin typeface="Calibri" panose="020F0502020204030204"/>
                  </a:rPr>
                </a:br>
                <a:r>
                  <a:rPr lang="en-US" sz="1800" spc="-5" dirty="0">
                    <a:solidFill>
                      <a:prstClr val="black">
                        <a:lumMod val="75000"/>
                        <a:lumOff val="25000"/>
                      </a:prstClr>
                    </a:solidFill>
                    <a:latin typeface="Calibri" panose="020F0502020204030204"/>
                  </a:rPr>
                  <a:t>By Rupesh Kumar Srivastava, Pranav Shyam,  Filipe Mutz, Wojciech Jaśkowski, and Jürgen Schmidhuber</a:t>
                </a:r>
                <a:endParaRPr lang="en-US" sz="1800" dirty="0"/>
              </a:p>
            </p:txBody>
          </p:sp>
        </mc:Choice>
        <mc:Fallback>
          <p:sp>
            <p:nvSpPr>
              <p:cNvPr id="2" name="Title 1">
                <a:extLst>
                  <a:ext uri="{FF2B5EF4-FFF2-40B4-BE49-F238E27FC236}">
                    <a16:creationId xmlns:a16="http://schemas.microsoft.com/office/drawing/2014/main" id="{44B40777-6440-4CE6-9790-EE8D0C706BB0}"/>
                  </a:ext>
                </a:extLst>
              </p:cNvPr>
              <p:cNvSpPr>
                <a:spLocks noGrp="1" noRot="1" noChangeAspect="1" noMove="1" noResize="1" noEditPoints="1" noAdjustHandles="1" noChangeArrowheads="1" noChangeShapeType="1" noTextEdit="1"/>
              </p:cNvSpPr>
              <p:nvPr>
                <p:ph type="ctrTitle"/>
              </p:nvPr>
            </p:nvSpPr>
            <p:spPr>
              <a:blipFill>
                <a:blip r:embed="rId2"/>
                <a:stretch>
                  <a:fillRect l="-2121" b="-2735"/>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pitchFamily="34" charset="0"/>
                <a:cs typeface="Calibri" panose="020F0502020204030204" pitchFamily="34" charset="0"/>
              </a:rPr>
              <a:t>TReNDS Center MLBBQ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11/19/2021</a:t>
            </a:r>
          </a:p>
        </p:txBody>
      </p:sp>
      <p:sp>
        <p:nvSpPr>
          <p:cNvPr id="4" name="Footer Placeholder 3">
            <a:extLst>
              <a:ext uri="{FF2B5EF4-FFF2-40B4-BE49-F238E27FC236}">
                <a16:creationId xmlns:a16="http://schemas.microsoft.com/office/drawing/2014/main" id="{6D52A96B-6302-4A71-B4F2-24C5E40FB31A}"/>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1</a:t>
            </a:fld>
            <a:endParaRPr lang="en-US"/>
          </a:p>
        </p:txBody>
      </p:sp>
      <p:sp>
        <p:nvSpPr>
          <p:cNvPr id="6" name="TextBox 5">
            <a:extLst>
              <a:ext uri="{FF2B5EF4-FFF2-40B4-BE49-F238E27FC236}">
                <a16:creationId xmlns:a16="http://schemas.microsoft.com/office/drawing/2014/main" id="{6DBA93C0-8C74-496A-AB95-2D47A055009B}"/>
              </a:ext>
            </a:extLst>
          </p:cNvPr>
          <p:cNvSpPr txBox="1"/>
          <p:nvPr/>
        </p:nvSpPr>
        <p:spPr>
          <a:xfrm>
            <a:off x="50068" y="6099048"/>
            <a:ext cx="7931980" cy="246221"/>
          </a:xfrm>
          <a:prstGeom prst="rect">
            <a:avLst/>
          </a:prstGeom>
          <a:noFill/>
        </p:spPr>
        <p:txBody>
          <a:bodyPr wrap="none" rtlCol="0">
            <a:spAutoFit/>
          </a:bodyPr>
          <a:lstStyle/>
          <a:p>
            <a:r>
              <a:rPr lang="en-US" sz="1000" dirty="0"/>
              <a:t>[1] </a:t>
            </a:r>
            <a:r>
              <a:rPr lang="en-US" sz="1000" b="0" i="0" dirty="0">
                <a:solidFill>
                  <a:srgbClr val="222222"/>
                </a:solidFill>
                <a:effectLst/>
                <a:latin typeface="Arial" panose="020B0604020202020204" pitchFamily="34" charset="0"/>
              </a:rPr>
              <a:t>Srivastava, Rupesh Kumar, et al. "Training agents using upside-down reinforcement learning." </a:t>
            </a:r>
            <a:r>
              <a:rPr lang="en-US" sz="1000" b="0" i="1" dirty="0">
                <a:solidFill>
                  <a:srgbClr val="222222"/>
                </a:solidFill>
                <a:effectLst/>
                <a:latin typeface="Arial" panose="020B0604020202020204" pitchFamily="34" charset="0"/>
              </a:rPr>
              <a:t>arXiv preprint arXiv:1912.02877</a:t>
            </a:r>
            <a:r>
              <a:rPr lang="en-US" sz="1000" b="0" i="0" dirty="0">
                <a:solidFill>
                  <a:srgbClr val="222222"/>
                </a:solidFill>
                <a:effectLst/>
                <a:latin typeface="Arial" panose="020B0604020202020204" pitchFamily="34" charset="0"/>
              </a:rPr>
              <a:t> (2019).</a:t>
            </a:r>
            <a:endParaRPr lang="en-US" sz="1000" dirty="0"/>
          </a:p>
        </p:txBody>
      </p:sp>
      <p:pic>
        <p:nvPicPr>
          <p:cNvPr id="10" name="Picture 9" descr="Graphical user interface, text, application, email&#10;&#10;Description automatically generated">
            <a:extLst>
              <a:ext uri="{FF2B5EF4-FFF2-40B4-BE49-F238E27FC236}">
                <a16:creationId xmlns:a16="http://schemas.microsoft.com/office/drawing/2014/main" id="{52307FC4-5C54-464F-B3E3-D7767DCFA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3"/>
            <a:ext cx="12192000" cy="6847113"/>
          </a:xfrm>
          <a:prstGeom prst="rect">
            <a:avLst/>
          </a:prstGeom>
        </p:spPr>
      </p:pic>
    </p:spTree>
    <p:extLst>
      <p:ext uri="{BB962C8B-B14F-4D97-AF65-F5344CB8AC3E}">
        <p14:creationId xmlns:p14="http://schemas.microsoft.com/office/powerpoint/2010/main" val="309258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10</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Example 1</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Diagram&#10;&#10;Description automatically generated">
            <a:extLst>
              <a:ext uri="{FF2B5EF4-FFF2-40B4-BE49-F238E27FC236}">
                <a16:creationId xmlns:a16="http://schemas.microsoft.com/office/drawing/2014/main" id="{C5DE46CC-5401-4F1F-9D28-87A6823E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5816"/>
            <a:ext cx="5837426" cy="3086367"/>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9B26ED4F-803E-48DC-A86C-890AEAF87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103" y="2619371"/>
            <a:ext cx="5669771" cy="2194750"/>
          </a:xfrm>
          <a:prstGeom prst="rect">
            <a:avLst/>
          </a:prstGeom>
        </p:spPr>
      </p:pic>
      <p:sp>
        <p:nvSpPr>
          <p:cNvPr id="6" name="Rectangle 5">
            <a:extLst>
              <a:ext uri="{FF2B5EF4-FFF2-40B4-BE49-F238E27FC236}">
                <a16:creationId xmlns:a16="http://schemas.microsoft.com/office/drawing/2014/main" id="{A5E14157-AB26-4249-A98F-7838BEBD033C}"/>
              </a:ext>
            </a:extLst>
          </p:cNvPr>
          <p:cNvSpPr/>
          <p:nvPr/>
        </p:nvSpPr>
        <p:spPr>
          <a:xfrm>
            <a:off x="2558415" y="2034540"/>
            <a:ext cx="6755130" cy="308636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0" i="1" dirty="0">
                <a:solidFill>
                  <a:srgbClr val="292929"/>
                </a:solidFill>
                <a:effectLst/>
                <a:latin typeface="charter"/>
              </a:rPr>
              <a:t>While there is a rich history of techniques that incorporate supervised learning (SL) into reinforcement learning (RL) algorithms, it is believed that fully solving RL problems using SL is not possible, because feedback from the environment provides error signals in SL but evaluation signals in RL. Put simply, an agent gets feedback about how useful its actions are, but not about which actions are the best to take in any situation. On the possibility of turning an RL problem into an SL problem, </a:t>
            </a:r>
            <a:r>
              <a:rPr lang="en-US" b="0" i="1" dirty="0" err="1">
                <a:solidFill>
                  <a:srgbClr val="292929"/>
                </a:solidFill>
                <a:effectLst/>
                <a:latin typeface="charter"/>
              </a:rPr>
              <a:t>Barto</a:t>
            </a:r>
            <a:r>
              <a:rPr lang="en-US" b="0" i="1" dirty="0">
                <a:solidFill>
                  <a:srgbClr val="292929"/>
                </a:solidFill>
                <a:effectLst/>
                <a:latin typeface="charter"/>
              </a:rPr>
              <a:t> and </a:t>
            </a:r>
            <a:r>
              <a:rPr lang="en-US" b="0" i="1" dirty="0" err="1">
                <a:solidFill>
                  <a:srgbClr val="292929"/>
                </a:solidFill>
                <a:effectLst/>
                <a:latin typeface="charter"/>
              </a:rPr>
              <a:t>Dietterich</a:t>
            </a:r>
            <a:r>
              <a:rPr lang="en-US" b="0" i="1" dirty="0">
                <a:solidFill>
                  <a:srgbClr val="292929"/>
                </a:solidFill>
                <a:effectLst/>
                <a:latin typeface="charter"/>
              </a:rPr>
              <a:t> surmised: “</a:t>
            </a:r>
            <a:r>
              <a:rPr lang="en-US" b="1" i="1" dirty="0">
                <a:solidFill>
                  <a:srgbClr val="292929"/>
                </a:solidFill>
                <a:effectLst/>
                <a:latin typeface="charter"/>
              </a:rPr>
              <a:t>In general, there is no way to do this.</a:t>
            </a:r>
            <a:r>
              <a:rPr lang="en-US" b="0" i="1" dirty="0">
                <a:solidFill>
                  <a:srgbClr val="292929"/>
                </a:solidFill>
                <a:effectLst/>
                <a:latin typeface="charter"/>
              </a:rPr>
              <a:t>”</a:t>
            </a:r>
            <a:endParaRPr lang="en-US" dirty="0"/>
          </a:p>
        </p:txBody>
      </p:sp>
    </p:spTree>
    <p:extLst>
      <p:ext uri="{BB962C8B-B14F-4D97-AF65-F5344CB8AC3E}">
        <p14:creationId xmlns:p14="http://schemas.microsoft.com/office/powerpoint/2010/main" val="3395805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11</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Supervised Learning Update</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Text, letter&#10;&#10;Description automatically generated">
            <a:extLst>
              <a:ext uri="{FF2B5EF4-FFF2-40B4-BE49-F238E27FC236}">
                <a16:creationId xmlns:a16="http://schemas.microsoft.com/office/drawing/2014/main" id="{72D91BD6-59D9-4751-8D6C-50C774CC9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215" y="1359444"/>
            <a:ext cx="6703569" cy="3018246"/>
          </a:xfrm>
          <a:prstGeom prst="rect">
            <a:avLst/>
          </a:prstGeom>
        </p:spPr>
      </p:pic>
      <p:pic>
        <p:nvPicPr>
          <p:cNvPr id="8194" name="Picture 2">
            <a:extLst>
              <a:ext uri="{FF2B5EF4-FFF2-40B4-BE49-F238E27FC236}">
                <a16:creationId xmlns:a16="http://schemas.microsoft.com/office/drawing/2014/main" id="{DB184DDB-DD9E-4DDD-BC94-75EB93CBF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065" y="5007645"/>
            <a:ext cx="4090925" cy="98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46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12</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a:t>What</a:t>
            </a:r>
            <a:r>
              <a:rPr lang="en-US" sz="4400" spc="-5"/>
              <a:t> </a:t>
            </a:r>
            <a:r>
              <a:rPr lang="en-US" sz="4400"/>
              <a:t>is deep RL, and </a:t>
            </a:r>
            <a:r>
              <a:rPr lang="en-US" sz="4400" spc="-30"/>
              <a:t>why</a:t>
            </a:r>
            <a:r>
              <a:rPr lang="en-US" sz="4400"/>
              <a:t> should </a:t>
            </a:r>
            <a:r>
              <a:rPr lang="en-US" sz="4400" spc="-35"/>
              <a:t>we</a:t>
            </a:r>
            <a:r>
              <a:rPr lang="en-US" sz="4400" spc="-5"/>
              <a:t> </a:t>
            </a:r>
            <a:r>
              <a:rPr lang="en-US" sz="4400" spc="-25"/>
              <a:t>care?</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Diagram&#10;&#10;Description automatically generated">
            <a:extLst>
              <a:ext uri="{FF2B5EF4-FFF2-40B4-BE49-F238E27FC236}">
                <a16:creationId xmlns:a16="http://schemas.microsoft.com/office/drawing/2014/main" id="{54254151-5C64-4DE1-A905-04871FC73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64" y="3520796"/>
            <a:ext cx="1508891" cy="2316681"/>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7188527A-88DC-47F2-8AB7-34146FC3A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222" y="1020523"/>
            <a:ext cx="7273267" cy="2210339"/>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9FF067A4-593C-41F2-B111-43AB8001C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0195" y="3230862"/>
            <a:ext cx="6797629" cy="2956816"/>
          </a:xfrm>
          <a:prstGeom prst="rect">
            <a:avLst/>
          </a:prstGeom>
        </p:spPr>
      </p:pic>
    </p:spTree>
    <p:extLst>
      <p:ext uri="{BB962C8B-B14F-4D97-AF65-F5344CB8AC3E}">
        <p14:creationId xmlns:p14="http://schemas.microsoft.com/office/powerpoint/2010/main" val="231136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13</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Exploration</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2" name="TextBox 1">
            <a:extLst>
              <a:ext uri="{FF2B5EF4-FFF2-40B4-BE49-F238E27FC236}">
                <a16:creationId xmlns:a16="http://schemas.microsoft.com/office/drawing/2014/main" id="{F37CDDAF-E4CA-4A07-8A38-74B1ED280F69}"/>
              </a:ext>
            </a:extLst>
          </p:cNvPr>
          <p:cNvSpPr txBox="1"/>
          <p:nvPr/>
        </p:nvSpPr>
        <p:spPr>
          <a:xfrm>
            <a:off x="612717" y="1702256"/>
            <a:ext cx="9943753" cy="2554545"/>
          </a:xfrm>
          <a:prstGeom prst="rect">
            <a:avLst/>
          </a:prstGeom>
          <a:noFill/>
        </p:spPr>
        <p:txBody>
          <a:bodyPr wrap="square" rtlCol="0">
            <a:spAutoFit/>
          </a:bodyPr>
          <a:lstStyle/>
          <a:p>
            <a:pPr marL="342900" indent="-342900">
              <a:buAutoNum type="arabicPeriod"/>
            </a:pPr>
            <a:r>
              <a:rPr lang="en-US" sz="2000" dirty="0"/>
              <a:t>Number of episodes from the replay buffer with the highest returns</a:t>
            </a:r>
          </a:p>
          <a:p>
            <a:pPr marL="342900" indent="-342900">
              <a:buAutoNum type="arabicPeriod"/>
            </a:pPr>
            <a:endParaRPr lang="en-US" sz="2000" dirty="0"/>
          </a:p>
          <a:p>
            <a:pPr marL="342900" indent="-342900">
              <a:buAutoNum type="arabicPeriod"/>
            </a:pPr>
            <a:endParaRPr lang="en-US" sz="2000" dirty="0"/>
          </a:p>
          <a:p>
            <a:pPr marL="342900" indent="-342900">
              <a:buAutoNum type="arabicPeriod"/>
            </a:pPr>
            <a:r>
              <a:rPr lang="en-US" sz="2000" dirty="0"/>
              <a:t>Exploration horizon set to mean of the lengths of the episodes</a:t>
            </a:r>
          </a:p>
          <a:p>
            <a:pPr marL="342900" indent="-342900">
              <a:buAutoNum type="arabicPeriod"/>
            </a:pPr>
            <a:endParaRPr lang="en-US" sz="2000" dirty="0"/>
          </a:p>
          <a:p>
            <a:pPr marL="342900" indent="-342900">
              <a:buAutoNum type="arabicPeriod"/>
            </a:pPr>
            <a:endParaRPr lang="en-US" sz="2000" dirty="0"/>
          </a:p>
          <a:p>
            <a:pPr marL="342900" indent="-342900">
              <a:buAutoNum type="arabicPeriod"/>
            </a:pPr>
            <a:r>
              <a:rPr lang="en-US" sz="2000" dirty="0"/>
              <a:t>Exploration returns are sampled from the uniform distribution U[M, M+S] where M is the mean and S is the standard deviation of the selected episode returns</a:t>
            </a:r>
          </a:p>
        </p:txBody>
      </p:sp>
    </p:spTree>
    <p:extLst>
      <p:ext uri="{BB962C8B-B14F-4D97-AF65-F5344CB8AC3E}">
        <p14:creationId xmlns:p14="http://schemas.microsoft.com/office/powerpoint/2010/main" val="409532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14</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a:t>What</a:t>
            </a:r>
            <a:r>
              <a:rPr lang="en-US" sz="4400" spc="-5"/>
              <a:t> </a:t>
            </a:r>
            <a:r>
              <a:rPr lang="en-US" sz="4400"/>
              <a:t>is deep RL, and </a:t>
            </a:r>
            <a:r>
              <a:rPr lang="en-US" sz="4400" spc="-30"/>
              <a:t>why</a:t>
            </a:r>
            <a:r>
              <a:rPr lang="en-US" sz="4400"/>
              <a:t> should </a:t>
            </a:r>
            <a:r>
              <a:rPr lang="en-US" sz="4400" spc="-35"/>
              <a:t>we</a:t>
            </a:r>
            <a:r>
              <a:rPr lang="en-US" sz="4400" spc="-5"/>
              <a:t> </a:t>
            </a:r>
            <a:r>
              <a:rPr lang="en-US" sz="4400" spc="-25"/>
              <a:t>care?</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6" name="Picture 5" descr="A picture containing text, clock&#10;&#10;Description automatically generated">
            <a:extLst>
              <a:ext uri="{FF2B5EF4-FFF2-40B4-BE49-F238E27FC236}">
                <a16:creationId xmlns:a16="http://schemas.microsoft.com/office/drawing/2014/main" id="{C67AB4D1-F2BF-48EB-A501-7C05452A9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15" y="1359445"/>
            <a:ext cx="4995203" cy="4184257"/>
          </a:xfrm>
          <a:prstGeom prst="rect">
            <a:avLst/>
          </a:prstGeom>
        </p:spPr>
      </p:pic>
      <p:pic>
        <p:nvPicPr>
          <p:cNvPr id="8" name="Picture 7" descr="Text, letter&#10;&#10;Description automatically generated">
            <a:extLst>
              <a:ext uri="{FF2B5EF4-FFF2-40B4-BE49-F238E27FC236}">
                <a16:creationId xmlns:a16="http://schemas.microsoft.com/office/drawing/2014/main" id="{88AEE193-C17B-4F53-9823-003BEB558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141" y="1325789"/>
            <a:ext cx="3813201" cy="1716873"/>
          </a:xfrm>
          <a:prstGeom prst="rect">
            <a:avLst/>
          </a:prstGeom>
        </p:spPr>
      </p:pic>
      <p:sp>
        <p:nvSpPr>
          <p:cNvPr id="7" name="TextBox 6">
            <a:extLst>
              <a:ext uri="{FF2B5EF4-FFF2-40B4-BE49-F238E27FC236}">
                <a16:creationId xmlns:a16="http://schemas.microsoft.com/office/drawing/2014/main" id="{DA5A7E06-D21C-4FD7-995F-562561A8F8ED}"/>
              </a:ext>
            </a:extLst>
          </p:cNvPr>
          <p:cNvSpPr txBox="1"/>
          <p:nvPr/>
        </p:nvSpPr>
        <p:spPr>
          <a:xfrm>
            <a:off x="2176431" y="3958745"/>
            <a:ext cx="1867819" cy="923330"/>
          </a:xfrm>
          <a:prstGeom prst="rect">
            <a:avLst/>
          </a:prstGeom>
          <a:noFill/>
        </p:spPr>
        <p:txBody>
          <a:bodyPr wrap="none" rtlCol="0">
            <a:spAutoFit/>
          </a:bodyPr>
          <a:lstStyle/>
          <a:p>
            <a:r>
              <a:rPr lang="en-US" dirty="0"/>
              <a:t>L(B(s0,2,3, 	a2)</a:t>
            </a:r>
          </a:p>
          <a:p>
            <a:r>
              <a:rPr lang="en-US" dirty="0"/>
              <a:t>L(B(s2,1,2), 	a5)</a:t>
            </a:r>
          </a:p>
          <a:p>
            <a:r>
              <a:rPr lang="en-US" dirty="0"/>
              <a:t>L(B(s4,-1,1), 	a7)</a:t>
            </a:r>
          </a:p>
        </p:txBody>
      </p:sp>
    </p:spTree>
    <p:extLst>
      <p:ext uri="{BB962C8B-B14F-4D97-AF65-F5344CB8AC3E}">
        <p14:creationId xmlns:p14="http://schemas.microsoft.com/office/powerpoint/2010/main" val="371067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15</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a:t>What</a:t>
            </a:r>
            <a:r>
              <a:rPr lang="en-US" sz="4400" spc="-5"/>
              <a:t> </a:t>
            </a:r>
            <a:r>
              <a:rPr lang="en-US" sz="4400"/>
              <a:t>is deep RL, and </a:t>
            </a:r>
            <a:r>
              <a:rPr lang="en-US" sz="4400" spc="-30"/>
              <a:t>why</a:t>
            </a:r>
            <a:r>
              <a:rPr lang="en-US" sz="4400"/>
              <a:t> should </a:t>
            </a:r>
            <a:r>
              <a:rPr lang="en-US" sz="4400" spc="-35"/>
              <a:t>we</a:t>
            </a:r>
            <a:r>
              <a:rPr lang="en-US" sz="4400" spc="-5"/>
              <a:t> </a:t>
            </a:r>
            <a:r>
              <a:rPr lang="en-US" sz="4400" spc="-25"/>
              <a:t>care?</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6" name="Picture 5" descr="A picture containing text, clock&#10;&#10;Description automatically generated">
            <a:extLst>
              <a:ext uri="{FF2B5EF4-FFF2-40B4-BE49-F238E27FC236}">
                <a16:creationId xmlns:a16="http://schemas.microsoft.com/office/drawing/2014/main" id="{C67AB4D1-F2BF-48EB-A501-7C05452A9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15" y="1359445"/>
            <a:ext cx="4995203" cy="4184257"/>
          </a:xfrm>
          <a:prstGeom prst="rect">
            <a:avLst/>
          </a:prstGeom>
        </p:spPr>
      </p:pic>
      <p:pic>
        <p:nvPicPr>
          <p:cNvPr id="8" name="Picture 7" descr="Text, letter&#10;&#10;Description automatically generated">
            <a:extLst>
              <a:ext uri="{FF2B5EF4-FFF2-40B4-BE49-F238E27FC236}">
                <a16:creationId xmlns:a16="http://schemas.microsoft.com/office/drawing/2014/main" id="{88AEE193-C17B-4F53-9823-003BEB558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141" y="1325789"/>
            <a:ext cx="3813201" cy="1716873"/>
          </a:xfrm>
          <a:prstGeom prst="rect">
            <a:avLst/>
          </a:prstGeom>
        </p:spPr>
      </p:pic>
      <p:sp>
        <p:nvSpPr>
          <p:cNvPr id="7" name="TextBox 6">
            <a:extLst>
              <a:ext uri="{FF2B5EF4-FFF2-40B4-BE49-F238E27FC236}">
                <a16:creationId xmlns:a16="http://schemas.microsoft.com/office/drawing/2014/main" id="{B990EE68-831D-40F0-BD9D-7F18CD316FF9}"/>
              </a:ext>
            </a:extLst>
          </p:cNvPr>
          <p:cNvSpPr txBox="1"/>
          <p:nvPr/>
        </p:nvSpPr>
        <p:spPr>
          <a:xfrm>
            <a:off x="2176431" y="3958745"/>
            <a:ext cx="1867819" cy="923330"/>
          </a:xfrm>
          <a:prstGeom prst="rect">
            <a:avLst/>
          </a:prstGeom>
          <a:noFill/>
        </p:spPr>
        <p:txBody>
          <a:bodyPr wrap="none" rtlCol="0">
            <a:spAutoFit/>
          </a:bodyPr>
          <a:lstStyle/>
          <a:p>
            <a:r>
              <a:rPr lang="en-US" dirty="0"/>
              <a:t>L(B(s0,5,3,	a2)</a:t>
            </a:r>
          </a:p>
          <a:p>
            <a:r>
              <a:rPr lang="en-US" dirty="0"/>
              <a:t>L(B(s2,4,2),	a4)</a:t>
            </a:r>
          </a:p>
          <a:p>
            <a:r>
              <a:rPr lang="en-US" dirty="0"/>
              <a:t>L(B(s3,5,1),	a7)</a:t>
            </a:r>
          </a:p>
        </p:txBody>
      </p:sp>
    </p:spTree>
    <p:extLst>
      <p:ext uri="{BB962C8B-B14F-4D97-AF65-F5344CB8AC3E}">
        <p14:creationId xmlns:p14="http://schemas.microsoft.com/office/powerpoint/2010/main" val="108902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16</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UDRL Hyperparameters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10" name="Picture 9" descr="Text&#10;&#10;Description automatically generated">
            <a:extLst>
              <a:ext uri="{FF2B5EF4-FFF2-40B4-BE49-F238E27FC236}">
                <a16:creationId xmlns:a16="http://schemas.microsoft.com/office/drawing/2014/main" id="{E24D31C4-13C2-46A2-8A54-CB9F29919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519" y="1506784"/>
            <a:ext cx="7974961" cy="3844432"/>
          </a:xfrm>
          <a:prstGeom prst="rect">
            <a:avLst/>
          </a:prstGeom>
        </p:spPr>
      </p:pic>
    </p:spTree>
    <p:extLst>
      <p:ext uri="{BB962C8B-B14F-4D97-AF65-F5344CB8AC3E}">
        <p14:creationId xmlns:p14="http://schemas.microsoft.com/office/powerpoint/2010/main" val="3674083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17</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Games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Graphical user interface&#10;&#10;Description automatically generated with medium confidence">
            <a:extLst>
              <a:ext uri="{FF2B5EF4-FFF2-40B4-BE49-F238E27FC236}">
                <a16:creationId xmlns:a16="http://schemas.microsoft.com/office/drawing/2014/main" id="{2B969C4F-0AC4-4BB1-93CA-F67A57737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6" y="973708"/>
            <a:ext cx="6431837" cy="5151566"/>
          </a:xfrm>
          <a:prstGeom prst="rect">
            <a:avLst/>
          </a:prstGeom>
        </p:spPr>
      </p:pic>
      <p:pic>
        <p:nvPicPr>
          <p:cNvPr id="7" name="Picture 6" descr="Table&#10;&#10;Description automatically generated">
            <a:extLst>
              <a:ext uri="{FF2B5EF4-FFF2-40B4-BE49-F238E27FC236}">
                <a16:creationId xmlns:a16="http://schemas.microsoft.com/office/drawing/2014/main" id="{62263F65-AB43-473F-9D4C-750304B03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310" y="2698114"/>
            <a:ext cx="5633690" cy="1611738"/>
          </a:xfrm>
          <a:prstGeom prst="rect">
            <a:avLst/>
          </a:prstGeom>
        </p:spPr>
      </p:pic>
    </p:spTree>
    <p:extLst>
      <p:ext uri="{BB962C8B-B14F-4D97-AF65-F5344CB8AC3E}">
        <p14:creationId xmlns:p14="http://schemas.microsoft.com/office/powerpoint/2010/main" val="344345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18</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Games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1026" name="Picture 2">
            <a:extLst>
              <a:ext uri="{FF2B5EF4-FFF2-40B4-BE49-F238E27FC236}">
                <a16:creationId xmlns:a16="http://schemas.microsoft.com/office/drawing/2014/main" id="{9E93F23A-9FBA-4FE5-BBA3-3654594612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39147" y="1649730"/>
            <a:ext cx="40576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CDE1F2-15BB-4674-BF90-E9CEDA9AED9C}"/>
              </a:ext>
            </a:extLst>
          </p:cNvPr>
          <p:cNvSpPr txBox="1"/>
          <p:nvPr/>
        </p:nvSpPr>
        <p:spPr>
          <a:xfrm>
            <a:off x="5230058" y="4838938"/>
            <a:ext cx="1731884" cy="369332"/>
          </a:xfrm>
          <a:prstGeom prst="rect">
            <a:avLst/>
          </a:prstGeom>
          <a:noFill/>
        </p:spPr>
        <p:txBody>
          <a:bodyPr wrap="none" rtlCol="0">
            <a:spAutoFit/>
          </a:bodyPr>
          <a:lstStyle/>
          <a:p>
            <a:r>
              <a:rPr lang="en-US" dirty="0"/>
              <a:t>Untrained Agent</a:t>
            </a:r>
          </a:p>
        </p:txBody>
      </p:sp>
      <p:pic>
        <p:nvPicPr>
          <p:cNvPr id="1028" name="Picture 4" descr="Mujoco Swimmer on Make a GIF">
            <a:extLst>
              <a:ext uri="{FF2B5EF4-FFF2-40B4-BE49-F238E27FC236}">
                <a16:creationId xmlns:a16="http://schemas.microsoft.com/office/drawing/2014/main" id="{2E516307-F5F5-4408-B00F-83B15FA17A0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21587" y="1649730"/>
            <a:ext cx="36068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1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19</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Results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6" name="Picture 5" descr="Graphical user interface, chart&#10;&#10;Description automatically generated">
            <a:extLst>
              <a:ext uri="{FF2B5EF4-FFF2-40B4-BE49-F238E27FC236}">
                <a16:creationId xmlns:a16="http://schemas.microsoft.com/office/drawing/2014/main" id="{F0D4633C-64E5-4975-A1F6-97CC02E3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131" y="277113"/>
            <a:ext cx="8798660" cy="3029931"/>
          </a:xfrm>
          <a:prstGeom prst="rect">
            <a:avLst/>
          </a:prstGeom>
        </p:spPr>
      </p:pic>
      <p:pic>
        <p:nvPicPr>
          <p:cNvPr id="9" name="Picture 8" descr="Graphical user interface, chart, line chart&#10;&#10;Description automatically generated">
            <a:extLst>
              <a:ext uri="{FF2B5EF4-FFF2-40B4-BE49-F238E27FC236}">
                <a16:creationId xmlns:a16="http://schemas.microsoft.com/office/drawing/2014/main" id="{6243436C-5E99-456F-B067-F53C41C0D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071" y="3258403"/>
            <a:ext cx="8568839" cy="2970247"/>
          </a:xfrm>
          <a:prstGeom prst="rect">
            <a:avLst/>
          </a:prstGeom>
        </p:spPr>
      </p:pic>
    </p:spTree>
    <p:extLst>
      <p:ext uri="{BB962C8B-B14F-4D97-AF65-F5344CB8AC3E}">
        <p14:creationId xmlns:p14="http://schemas.microsoft.com/office/powerpoint/2010/main" val="91063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dirty="0">
                    <a:solidFill>
                      <a:prstClr val="black">
                        <a:lumMod val="75000"/>
                        <a:lumOff val="25000"/>
                      </a:prstClr>
                    </a:solidFill>
                    <a:latin typeface="Calibri" panose="020F0502020204030204"/>
                  </a:rPr>
                  <a:t>Training Agents using Upside-Down</a:t>
                </a:r>
                <a:br>
                  <a:rPr lang="en-US" sz="4000" spc="-5" dirty="0">
                    <a:solidFill>
                      <a:prstClr val="black">
                        <a:lumMod val="75000"/>
                        <a:lumOff val="25000"/>
                      </a:prstClr>
                    </a:solidFill>
                    <a:latin typeface="Calibri" panose="020F0502020204030204"/>
                  </a:rPr>
                </a:br>
                <a14:m>
                  <m:oMath xmlns:m="http://schemas.openxmlformats.org/officeDocument/2006/math">
                    <m:sSup>
                      <m:sSupPr>
                        <m:ctrlPr>
                          <a:rPr kumimoji="0" lang="ar-AE" sz="4000" b="0" i="1" u="none" strike="noStrike" kern="1200" cap="none" spc="-5" normalizeH="0" baseline="0" noProof="0" smtClean="0">
                            <a:ln>
                              <a:noFill/>
                            </a:ln>
                            <a:solidFill>
                              <a:prstClr val="black">
                                <a:lumMod val="75000"/>
                                <a:lumOff val="25000"/>
                              </a:prstClr>
                            </a:solidFill>
                            <a:effectLst/>
                            <a:uLnTx/>
                            <a:uFillTx/>
                            <a:latin typeface="Cambria Math" panose="02040503050406030204" pitchFamily="18" charset="0"/>
                            <a:ea typeface="+mj-ea"/>
                          </a:rPr>
                        </m:ctrlPr>
                      </m:sSupPr>
                      <m:e>
                        <m:r>
                          <m:rPr>
                            <m:nor/>
                          </m:rPr>
                          <a:rPr lang="en-US" sz="4000" spc="-5" dirty="0">
                            <a:solidFill>
                              <a:prstClr val="black">
                                <a:lumMod val="75000"/>
                                <a:lumOff val="25000"/>
                              </a:prstClr>
                            </a:solidFill>
                            <a:latin typeface="Calibri" panose="020F0502020204030204"/>
                          </a:rPr>
                          <m:t>Reinforcement</m:t>
                        </m:r>
                        <m:r>
                          <m:rPr>
                            <m:nor/>
                          </m:rPr>
                          <a:rPr lang="en-US" sz="4000" spc="-5" dirty="0">
                            <a:solidFill>
                              <a:prstClr val="black">
                                <a:lumMod val="75000"/>
                                <a:lumOff val="25000"/>
                              </a:prstClr>
                            </a:solidFill>
                            <a:latin typeface="Calibri" panose="020F0502020204030204"/>
                          </a:rPr>
                          <m:t> </m:t>
                        </m:r>
                        <m:r>
                          <m:rPr>
                            <m:nor/>
                          </m:rPr>
                          <a:rPr lang="en-US" sz="4000" spc="-5" dirty="0">
                            <a:solidFill>
                              <a:prstClr val="black">
                                <a:lumMod val="75000"/>
                                <a:lumOff val="25000"/>
                              </a:prstClr>
                            </a:solidFill>
                            <a:latin typeface="Calibri" panose="020F0502020204030204"/>
                          </a:rPr>
                          <m:t>Learning</m:t>
                        </m:r>
                      </m:e>
                      <m:sup>
                        <m:r>
                          <a:rPr kumimoji="0" lang="ar-AE" sz="4000" b="0" i="1" u="none" strike="noStrike" kern="1200" cap="none" spc="-5" normalizeH="0" baseline="0" noProof="0" smtClean="0">
                            <a:ln>
                              <a:noFill/>
                            </a:ln>
                            <a:solidFill>
                              <a:prstClr val="black">
                                <a:lumMod val="75000"/>
                                <a:lumOff val="25000"/>
                              </a:prstClr>
                            </a:solidFill>
                            <a:effectLst/>
                            <a:uLnTx/>
                            <a:uFillTx/>
                            <a:latin typeface="Cambria Math" panose="02040503050406030204" pitchFamily="18" charset="0"/>
                            <a:ea typeface="+mj-ea"/>
                          </a:rPr>
                          <m:t>1</m:t>
                        </m:r>
                      </m:sup>
                    </m:sSup>
                  </m:oMath>
                </a14:m>
                <a:r>
                  <a:rPr lang="en-US" sz="4000" spc="-5" dirty="0">
                    <a:solidFill>
                      <a:prstClr val="black">
                        <a:lumMod val="75000"/>
                        <a:lumOff val="25000"/>
                      </a:prstClr>
                    </a:solidFill>
                    <a:latin typeface="Calibri" panose="020F0502020204030204"/>
                  </a:rPr>
                  <a:t> </a:t>
                </a:r>
                <a:br>
                  <a:rPr lang="en-US" sz="4000" spc="-5" dirty="0">
                    <a:solidFill>
                      <a:prstClr val="black">
                        <a:lumMod val="75000"/>
                        <a:lumOff val="25000"/>
                      </a:prstClr>
                    </a:solidFill>
                    <a:latin typeface="Calibri" panose="020F0502020204030204"/>
                  </a:rPr>
                </a:br>
                <a:r>
                  <a:rPr lang="en-US" sz="1800" spc="-5" dirty="0">
                    <a:solidFill>
                      <a:prstClr val="black">
                        <a:lumMod val="75000"/>
                        <a:lumOff val="25000"/>
                      </a:prstClr>
                    </a:solidFill>
                    <a:latin typeface="Calibri" panose="020F0502020204030204"/>
                  </a:rPr>
                  <a:t>By Rupesh Kumar Srivastava, Pranav Shyam,  Filipe Mutz, Wojciech Jaśkowski, and Jürgen Schmidhuber</a:t>
                </a:r>
                <a:endParaRPr lang="en-US" sz="1800" dirty="0"/>
              </a:p>
            </p:txBody>
          </p:sp>
        </mc:Choice>
        <mc:Fallback>
          <p:sp>
            <p:nvSpPr>
              <p:cNvPr id="2" name="Title 1">
                <a:extLst>
                  <a:ext uri="{FF2B5EF4-FFF2-40B4-BE49-F238E27FC236}">
                    <a16:creationId xmlns:a16="http://schemas.microsoft.com/office/drawing/2014/main" id="{44B40777-6440-4CE6-9790-EE8D0C706BB0}"/>
                  </a:ext>
                </a:extLst>
              </p:cNvPr>
              <p:cNvSpPr>
                <a:spLocks noGrp="1" noRot="1" noChangeAspect="1" noMove="1" noResize="1" noEditPoints="1" noAdjustHandles="1" noChangeArrowheads="1" noChangeShapeType="1" noTextEdit="1"/>
              </p:cNvSpPr>
              <p:nvPr>
                <p:ph type="ctrTitle"/>
              </p:nvPr>
            </p:nvSpPr>
            <p:spPr>
              <a:blipFill>
                <a:blip r:embed="rId2"/>
                <a:stretch>
                  <a:fillRect l="-2121" b="-2735"/>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pitchFamily="34" charset="0"/>
                <a:cs typeface="Calibri" panose="020F0502020204030204" pitchFamily="34" charset="0"/>
              </a:rPr>
              <a:t>TReNDS Center MLBBQ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11/19/2021</a:t>
            </a:r>
          </a:p>
        </p:txBody>
      </p:sp>
      <p:sp>
        <p:nvSpPr>
          <p:cNvPr id="4" name="Footer Placeholder 3">
            <a:extLst>
              <a:ext uri="{FF2B5EF4-FFF2-40B4-BE49-F238E27FC236}">
                <a16:creationId xmlns:a16="http://schemas.microsoft.com/office/drawing/2014/main" id="{6D52A96B-6302-4A71-B4F2-24C5E40FB31A}"/>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2</a:t>
            </a:fld>
            <a:endParaRPr lang="en-US"/>
          </a:p>
        </p:txBody>
      </p:sp>
      <p:sp>
        <p:nvSpPr>
          <p:cNvPr id="6" name="TextBox 5">
            <a:extLst>
              <a:ext uri="{FF2B5EF4-FFF2-40B4-BE49-F238E27FC236}">
                <a16:creationId xmlns:a16="http://schemas.microsoft.com/office/drawing/2014/main" id="{6DBA93C0-8C74-496A-AB95-2D47A055009B}"/>
              </a:ext>
            </a:extLst>
          </p:cNvPr>
          <p:cNvSpPr txBox="1"/>
          <p:nvPr/>
        </p:nvSpPr>
        <p:spPr>
          <a:xfrm>
            <a:off x="50068" y="6099048"/>
            <a:ext cx="7931980" cy="246221"/>
          </a:xfrm>
          <a:prstGeom prst="rect">
            <a:avLst/>
          </a:prstGeom>
          <a:noFill/>
        </p:spPr>
        <p:txBody>
          <a:bodyPr wrap="none" rtlCol="0">
            <a:spAutoFit/>
          </a:bodyPr>
          <a:lstStyle/>
          <a:p>
            <a:r>
              <a:rPr lang="en-US" sz="1000" dirty="0"/>
              <a:t>[1] </a:t>
            </a:r>
            <a:r>
              <a:rPr lang="en-US" sz="1000" b="0" i="0" dirty="0">
                <a:solidFill>
                  <a:srgbClr val="222222"/>
                </a:solidFill>
                <a:effectLst/>
                <a:latin typeface="Arial" panose="020B0604020202020204" pitchFamily="34" charset="0"/>
              </a:rPr>
              <a:t>Srivastava, Rupesh Kumar, et al. "Training agents using upside-down reinforcement learning." </a:t>
            </a:r>
            <a:r>
              <a:rPr lang="en-US" sz="1000" b="0" i="1" dirty="0">
                <a:solidFill>
                  <a:srgbClr val="222222"/>
                </a:solidFill>
                <a:effectLst/>
                <a:latin typeface="Arial" panose="020B0604020202020204" pitchFamily="34" charset="0"/>
              </a:rPr>
              <a:t>arXiv preprint arXiv:1912.02877</a:t>
            </a:r>
            <a:r>
              <a:rPr lang="en-US" sz="1000" b="0" i="0" dirty="0">
                <a:solidFill>
                  <a:srgbClr val="222222"/>
                </a:solidFill>
                <a:effectLst/>
                <a:latin typeface="Arial" panose="020B0604020202020204" pitchFamily="34" charset="0"/>
              </a:rPr>
              <a:t> (2019).</a:t>
            </a:r>
            <a:endParaRPr lang="en-US" sz="1000" dirty="0"/>
          </a:p>
        </p:txBody>
      </p:sp>
    </p:spTree>
    <p:extLst>
      <p:ext uri="{BB962C8B-B14F-4D97-AF65-F5344CB8AC3E}">
        <p14:creationId xmlns:p14="http://schemas.microsoft.com/office/powerpoint/2010/main" val="25839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20</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Results with Sparse Reward</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6" name="Picture 5" descr="Graphical user interface&#10;&#10;Description automatically generated with low confidence">
            <a:extLst>
              <a:ext uri="{FF2B5EF4-FFF2-40B4-BE49-F238E27FC236}">
                <a16:creationId xmlns:a16="http://schemas.microsoft.com/office/drawing/2014/main" id="{0CF71210-64E3-4F7B-89C5-4FC99D4BE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33" y="2258073"/>
            <a:ext cx="11132334" cy="2508872"/>
          </a:xfrm>
          <a:prstGeom prst="rect">
            <a:avLst/>
          </a:prstGeom>
        </p:spPr>
      </p:pic>
    </p:spTree>
    <p:extLst>
      <p:ext uri="{BB962C8B-B14F-4D97-AF65-F5344CB8AC3E}">
        <p14:creationId xmlns:p14="http://schemas.microsoft.com/office/powerpoint/2010/main" val="26469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21</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Results with Sparse Reward</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Chart, line chart&#10;&#10;Description automatically generated">
            <a:extLst>
              <a:ext uri="{FF2B5EF4-FFF2-40B4-BE49-F238E27FC236}">
                <a16:creationId xmlns:a16="http://schemas.microsoft.com/office/drawing/2014/main" id="{D3B3C7D9-C3D7-4DAF-8251-666F01F04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676" y="1074565"/>
            <a:ext cx="6972648" cy="5067408"/>
          </a:xfrm>
          <a:prstGeom prst="rect">
            <a:avLst/>
          </a:prstGeom>
        </p:spPr>
      </p:pic>
    </p:spTree>
    <p:extLst>
      <p:ext uri="{BB962C8B-B14F-4D97-AF65-F5344CB8AC3E}">
        <p14:creationId xmlns:p14="http://schemas.microsoft.com/office/powerpoint/2010/main" val="3895708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22</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Results Demonstration</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2050" name="Picture 2">
            <a:extLst>
              <a:ext uri="{FF2B5EF4-FFF2-40B4-BE49-F238E27FC236}">
                <a16:creationId xmlns:a16="http://schemas.microsoft.com/office/drawing/2014/main" id="{66899523-9498-4D9B-8DCC-0D4DEFE4B8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10836" y="1963102"/>
            <a:ext cx="8770327" cy="293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5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23</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Related Work</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2" name="TextBox 1">
            <a:extLst>
              <a:ext uri="{FF2B5EF4-FFF2-40B4-BE49-F238E27FC236}">
                <a16:creationId xmlns:a16="http://schemas.microsoft.com/office/drawing/2014/main" id="{F37CDDAF-E4CA-4A07-8A38-74B1ED280F69}"/>
              </a:ext>
            </a:extLst>
          </p:cNvPr>
          <p:cNvSpPr txBox="1"/>
          <p:nvPr/>
        </p:nvSpPr>
        <p:spPr>
          <a:xfrm>
            <a:off x="612717" y="1156588"/>
            <a:ext cx="9943753" cy="4708981"/>
          </a:xfrm>
          <a:prstGeom prst="rect">
            <a:avLst/>
          </a:prstGeom>
          <a:noFill/>
        </p:spPr>
        <p:txBody>
          <a:bodyPr wrap="square" rtlCol="0">
            <a:spAutoFit/>
          </a:bodyPr>
          <a:lstStyle/>
          <a:p>
            <a:pPr marL="342900" indent="-342900">
              <a:buFont typeface="Arial" panose="020B0604020202020204" pitchFamily="34" charset="0"/>
              <a:buChar char="•"/>
            </a:pPr>
            <a:r>
              <a:rPr lang="en-US" sz="1500" dirty="0"/>
              <a:t>Alternate perspective on learning to act by directly associating good actions to high returns</a:t>
            </a:r>
          </a:p>
          <a:p>
            <a:pPr marL="800100" lvl="1" indent="-342900">
              <a:buFont typeface="Arial" panose="020B0604020202020204" pitchFamily="34" charset="0"/>
              <a:buChar char="•"/>
            </a:pPr>
            <a:r>
              <a:rPr lang="nb-NO" sz="1500" dirty="0"/>
              <a:t>[Lengyel and Dayan, 2008; Blundell et al., 2016]</a:t>
            </a:r>
          </a:p>
          <a:p>
            <a:pPr marL="342900" indent="-342900">
              <a:buFont typeface="Arial" panose="020B0604020202020204" pitchFamily="34" charset="0"/>
              <a:buChar char="•"/>
            </a:pPr>
            <a:r>
              <a:rPr lang="en-US" sz="1500" dirty="0"/>
              <a:t>Episodic Control</a:t>
            </a:r>
          </a:p>
          <a:p>
            <a:pPr marL="800100" lvl="1" indent="-342900">
              <a:buFont typeface="Arial" panose="020B0604020202020204" pitchFamily="34" charset="0"/>
              <a:buChar char="•"/>
            </a:pPr>
            <a:r>
              <a:rPr lang="en-US" sz="1500" dirty="0"/>
              <a:t>[</a:t>
            </a:r>
            <a:r>
              <a:rPr lang="en-US" sz="1500" dirty="0" err="1"/>
              <a:t>Pritzel</a:t>
            </a:r>
            <a:r>
              <a:rPr lang="en-US" sz="1500" dirty="0"/>
              <a:t> et al., 2017] </a:t>
            </a:r>
          </a:p>
          <a:p>
            <a:pPr marL="342900" indent="-342900">
              <a:buFont typeface="Arial" panose="020B0604020202020204" pitchFamily="34" charset="0"/>
              <a:buChar char="•"/>
            </a:pPr>
            <a:r>
              <a:rPr lang="en-US" sz="1500" dirty="0"/>
              <a:t>Model-free algorithms that learn value functions with experience replay and/or incorporate SL subroutines in many ways</a:t>
            </a:r>
          </a:p>
          <a:p>
            <a:pPr marL="800100" lvl="1" indent="-342900">
              <a:buFont typeface="Arial" panose="020B0604020202020204" pitchFamily="34" charset="0"/>
              <a:buChar char="•"/>
            </a:pPr>
            <a:r>
              <a:rPr lang="en-US" sz="1500" dirty="0"/>
              <a:t>[</a:t>
            </a:r>
            <a:r>
              <a:rPr lang="en-US" sz="1500" dirty="0" err="1"/>
              <a:t>Mnih</a:t>
            </a:r>
            <a:r>
              <a:rPr lang="en-US" sz="1500" dirty="0"/>
              <a:t> et al., 2015; </a:t>
            </a:r>
            <a:r>
              <a:rPr lang="en-US" sz="1500" dirty="0" err="1"/>
              <a:t>Lillicrap</a:t>
            </a:r>
            <a:r>
              <a:rPr lang="en-US" sz="1500" dirty="0"/>
              <a:t> et al., 2015; </a:t>
            </a:r>
            <a:r>
              <a:rPr lang="en-US" sz="1500" dirty="0" err="1"/>
              <a:t>Mnih</a:t>
            </a:r>
            <a:r>
              <a:rPr lang="en-US" sz="1500" dirty="0"/>
              <a:t> et al., 2016; Schulman et al., 2017; Oh et al., 2018]</a:t>
            </a:r>
          </a:p>
          <a:p>
            <a:pPr marL="342900" indent="-342900">
              <a:buFont typeface="Arial" panose="020B0604020202020204" pitchFamily="34" charset="0"/>
              <a:buChar char="•"/>
            </a:pPr>
            <a:r>
              <a:rPr lang="en-US" sz="1500" dirty="0"/>
              <a:t>Value functions and policies can be goal-conditional and learned by relabeling experiences in hindsight</a:t>
            </a:r>
          </a:p>
          <a:p>
            <a:pPr marL="800100" lvl="1" indent="-342900">
              <a:buFont typeface="Arial" panose="020B0604020202020204" pitchFamily="34" charset="0"/>
              <a:buChar char="•"/>
            </a:pPr>
            <a:r>
              <a:rPr lang="en-US" sz="1500" dirty="0"/>
              <a:t>[Schmidhuber and Huber, 1991; </a:t>
            </a:r>
            <a:r>
              <a:rPr lang="en-US" sz="1500" dirty="0" err="1"/>
              <a:t>Kaelbling</a:t>
            </a:r>
            <a:r>
              <a:rPr lang="en-US" sz="1500" dirty="0"/>
              <a:t>, 1993; Da Silva et al., 2012; </a:t>
            </a:r>
            <a:r>
              <a:rPr lang="en-US" sz="1500" dirty="0" err="1"/>
              <a:t>Kupcsik</a:t>
            </a:r>
            <a:r>
              <a:rPr lang="en-US" sz="1500" dirty="0"/>
              <a:t> et al., 2013; </a:t>
            </a:r>
            <a:r>
              <a:rPr lang="en-US" sz="1500" dirty="0" err="1"/>
              <a:t>Deisenroth</a:t>
            </a:r>
            <a:r>
              <a:rPr lang="en-US" sz="1500" dirty="0"/>
              <a:t> et al., 2014; </a:t>
            </a:r>
            <a:r>
              <a:rPr lang="en-US" sz="1500" dirty="0" err="1"/>
              <a:t>Schaul</a:t>
            </a:r>
            <a:r>
              <a:rPr lang="en-US" sz="1500" dirty="0"/>
              <a:t> et al., 2015; Pong et al., 2018; </a:t>
            </a:r>
            <a:r>
              <a:rPr lang="da-DK" sz="1500" dirty="0"/>
              <a:t>Kaelbling, 1993; Andrychowicz et al., 2017; Rauber et al., 2017</a:t>
            </a:r>
            <a:r>
              <a:rPr lang="en-US" sz="1500" dirty="0"/>
              <a:t>] </a:t>
            </a:r>
          </a:p>
          <a:p>
            <a:pPr marL="342900" indent="-342900">
              <a:buFont typeface="Arial" panose="020B0604020202020204" pitchFamily="34" charset="0"/>
              <a:buChar char="•"/>
            </a:pPr>
            <a:r>
              <a:rPr lang="en-US" sz="1500" dirty="0"/>
              <a:t>Monte Carlo-style future prediction (i.e. without bootstrapping) can be very </a:t>
            </a:r>
            <a:r>
              <a:rPr lang="en-US" sz="1500" dirty="0" err="1"/>
              <a:t>eective</a:t>
            </a:r>
            <a:r>
              <a:rPr lang="en-US" sz="1500" dirty="0"/>
              <a:t> in some high-dimensional environments</a:t>
            </a:r>
          </a:p>
          <a:p>
            <a:pPr marL="800100" lvl="1" indent="-342900">
              <a:buFont typeface="Arial" panose="020B0604020202020204" pitchFamily="34" charset="0"/>
              <a:buChar char="•"/>
            </a:pPr>
            <a:r>
              <a:rPr lang="en-US" sz="1500" dirty="0"/>
              <a:t>[</a:t>
            </a:r>
            <a:r>
              <a:rPr lang="en-US" sz="1500" dirty="0" err="1"/>
              <a:t>Dosovitskiy</a:t>
            </a:r>
            <a:r>
              <a:rPr lang="en-US" sz="1500" dirty="0"/>
              <a:t> and </a:t>
            </a:r>
            <a:r>
              <a:rPr lang="en-US" sz="1500" dirty="0" err="1"/>
              <a:t>Koltun</a:t>
            </a:r>
            <a:r>
              <a:rPr lang="en-US" sz="1500" dirty="0"/>
              <a:t> 2016] </a:t>
            </a:r>
          </a:p>
          <a:p>
            <a:pPr marL="342900" indent="-342900">
              <a:buFont typeface="Arial" panose="020B0604020202020204" pitchFamily="34" charset="0"/>
              <a:buChar char="•"/>
            </a:pPr>
            <a:r>
              <a:rPr lang="en-US" sz="1500" dirty="0"/>
              <a:t>Gradient-based SL in recurrent networks to perform contribution analysis in order to map rewards to state-action pairs</a:t>
            </a:r>
          </a:p>
          <a:p>
            <a:pPr marL="800100" lvl="1" indent="-342900">
              <a:buFont typeface="Arial" panose="020B0604020202020204" pitchFamily="34" charset="0"/>
              <a:buChar char="•"/>
            </a:pPr>
            <a:r>
              <a:rPr lang="en-US" sz="1500" dirty="0"/>
              <a:t>RUDDER [</a:t>
            </a:r>
            <a:r>
              <a:rPr lang="en-US" sz="1500" dirty="0" err="1"/>
              <a:t>Arjona</a:t>
            </a:r>
            <a:r>
              <a:rPr lang="en-US" sz="1500" dirty="0"/>
              <a:t>-Medina et al., 2019] </a:t>
            </a:r>
          </a:p>
          <a:p>
            <a:pPr marL="342900" indent="-342900">
              <a:buFont typeface="Arial" panose="020B0604020202020204" pitchFamily="34" charset="0"/>
              <a:buChar char="•"/>
            </a:pPr>
            <a:r>
              <a:rPr lang="en-US" sz="1500" dirty="0"/>
              <a:t>Uses “task inputs” to directly produce actions, uses SL on past trajectories to remember previous skills, and does not use value functions. However, its task inputs are not constructed systematically based on previous behaviors as we do here</a:t>
            </a:r>
          </a:p>
          <a:p>
            <a:pPr marL="800100" lvl="1" indent="-342900">
              <a:buFont typeface="Arial" panose="020B0604020202020204" pitchFamily="34" charset="0"/>
              <a:buChar char="•"/>
            </a:pPr>
            <a:r>
              <a:rPr lang="en-US" sz="1500" dirty="0" err="1"/>
              <a:t>PowerPlay</a:t>
            </a:r>
            <a:r>
              <a:rPr lang="en-US" sz="1500" dirty="0"/>
              <a:t> [Schmidhuber, 2013; Srivastava et al., 2013]</a:t>
            </a:r>
          </a:p>
          <a:p>
            <a:pPr marL="342900" indent="-342900">
              <a:buFont typeface="Arial" panose="020B0604020202020204" pitchFamily="34" charset="0"/>
              <a:buChar char="•"/>
            </a:pPr>
            <a:r>
              <a:rPr lang="en-US" sz="1500" dirty="0"/>
              <a:t>“RL as inference”</a:t>
            </a:r>
          </a:p>
          <a:p>
            <a:pPr marL="800100" lvl="1" indent="-342900">
              <a:buFont typeface="Arial" panose="020B0604020202020204" pitchFamily="34" charset="0"/>
              <a:buChar char="•"/>
            </a:pPr>
            <a:r>
              <a:rPr lang="en-US" sz="1500" dirty="0"/>
              <a:t>[</a:t>
            </a:r>
            <a:r>
              <a:rPr lang="en-US" sz="1500" dirty="0" err="1"/>
              <a:t>Attias</a:t>
            </a:r>
            <a:r>
              <a:rPr lang="en-US" sz="1500" dirty="0"/>
              <a:t>, 2003; Toussaint and </a:t>
            </a:r>
            <a:r>
              <a:rPr lang="en-US" sz="1500" dirty="0" err="1"/>
              <a:t>Storkey</a:t>
            </a:r>
            <a:r>
              <a:rPr lang="en-US" sz="1500" dirty="0"/>
              <a:t>, 2006]</a:t>
            </a:r>
          </a:p>
          <a:p>
            <a:pPr marL="342900" indent="-342900">
              <a:buFont typeface="Arial" panose="020B0604020202020204" pitchFamily="34" charset="0"/>
              <a:buChar char="•"/>
            </a:pPr>
            <a:endParaRPr lang="nb-NO" sz="1500" dirty="0"/>
          </a:p>
        </p:txBody>
      </p:sp>
    </p:spTree>
    <p:extLst>
      <p:ext uri="{BB962C8B-B14F-4D97-AF65-F5344CB8AC3E}">
        <p14:creationId xmlns:p14="http://schemas.microsoft.com/office/powerpoint/2010/main" val="306910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24</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Similar Work</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2" name="TextBox 1">
            <a:extLst>
              <a:ext uri="{FF2B5EF4-FFF2-40B4-BE49-F238E27FC236}">
                <a16:creationId xmlns:a16="http://schemas.microsoft.com/office/drawing/2014/main" id="{F37CDDAF-E4CA-4A07-8A38-74B1ED280F69}"/>
              </a:ext>
            </a:extLst>
          </p:cNvPr>
          <p:cNvSpPr txBox="1"/>
          <p:nvPr/>
        </p:nvSpPr>
        <p:spPr>
          <a:xfrm>
            <a:off x="612717" y="1156588"/>
            <a:ext cx="9943753" cy="3477875"/>
          </a:xfrm>
          <a:prstGeom prst="rect">
            <a:avLst/>
          </a:prstGeom>
          <a:noFill/>
        </p:spPr>
        <p:txBody>
          <a:bodyPr wrap="square" rtlCol="0">
            <a:spAutoFit/>
          </a:bodyPr>
          <a:lstStyle/>
          <a:p>
            <a:r>
              <a:rPr lang="nb-NO" sz="1500" i="1" dirty="0"/>
              <a:t>Recommends further analysis and deeper exaimination by readers</a:t>
            </a:r>
            <a:endParaRPr lang="nb-NO" sz="1500" dirty="0"/>
          </a:p>
          <a:p>
            <a:endParaRPr lang="nb-NO" sz="1500" i="1" dirty="0"/>
          </a:p>
          <a:p>
            <a:pPr marL="285750" indent="-285750">
              <a:buFont typeface="Arial" panose="020B0604020202020204" pitchFamily="34" charset="0"/>
              <a:buChar char="•"/>
            </a:pPr>
            <a:r>
              <a:rPr lang="en-US" sz="1600" dirty="0"/>
              <a:t>Defined an object very similar to our behavior function where the algorithm always retrained on data from the current policy and used to improve policy gradient estimation</a:t>
            </a:r>
            <a:endParaRPr lang="nb-NO" sz="1500" i="1" dirty="0"/>
          </a:p>
          <a:p>
            <a:pPr marL="742950" lvl="1" indent="-285750">
              <a:buFont typeface="Arial" panose="020B0604020202020204" pitchFamily="34" charset="0"/>
              <a:buChar char="•"/>
            </a:pPr>
            <a:r>
              <a:rPr lang="en-US" sz="1600" dirty="0"/>
              <a:t>[Harutyunyan et al. 2019]</a:t>
            </a:r>
          </a:p>
          <a:p>
            <a:pPr marL="285750" indent="-285750">
              <a:buFont typeface="Arial" panose="020B0604020202020204" pitchFamily="34" charset="0"/>
              <a:buChar char="•"/>
            </a:pPr>
            <a:r>
              <a:rPr lang="en-US" sz="1600" dirty="0"/>
              <a:t>Utilized pure SL to learn a policy conditioned on goals using data generated by a human operator in “play” mode</a:t>
            </a:r>
          </a:p>
          <a:p>
            <a:pPr marL="742950" lvl="1" indent="-285750">
              <a:buFont typeface="Arial" panose="020B0604020202020204" pitchFamily="34" charset="0"/>
              <a:buChar char="•"/>
            </a:pPr>
            <a:r>
              <a:rPr lang="en-US" sz="1600" dirty="0"/>
              <a:t>[Lynch et al. 2020] </a:t>
            </a:r>
          </a:p>
          <a:p>
            <a:pPr marL="285750" indent="-285750">
              <a:buFont typeface="Arial" panose="020B0604020202020204" pitchFamily="34" charset="0"/>
              <a:buChar char="•"/>
            </a:pPr>
            <a:r>
              <a:rPr lang="en-US" sz="1500" dirty="0"/>
              <a:t>Using pure SL and conditioning actions on fixed goal states, and similar to ours in that all data for learning is generated by the agent itself (similar to [Lynch et al. 2020])</a:t>
            </a:r>
          </a:p>
          <a:p>
            <a:pPr marL="742950" lvl="1" indent="-285750">
              <a:buFont typeface="Arial" panose="020B0604020202020204" pitchFamily="34" charset="0"/>
              <a:buChar char="•"/>
            </a:pPr>
            <a:r>
              <a:rPr lang="en-US" sz="1500" dirty="0"/>
              <a:t>[</a:t>
            </a:r>
            <a:r>
              <a:rPr lang="nl-NL" sz="1600" dirty="0"/>
              <a:t>Ghosh et al. 2019]</a:t>
            </a:r>
          </a:p>
          <a:p>
            <a:pPr marL="285750" indent="-285750">
              <a:buFont typeface="Arial" panose="020B0604020202020204" pitchFamily="34" charset="0"/>
              <a:buChar char="•"/>
            </a:pPr>
            <a:r>
              <a:rPr lang="en-US" sz="1600" dirty="0"/>
              <a:t>Similar to UDRL though there are some differences such as use of discount factors instead of explicit horizon conditioning </a:t>
            </a:r>
            <a:r>
              <a:rPr lang="nl-NL" sz="1600" dirty="0"/>
              <a:t>(proposed soon after UDRL and developed with different motivation </a:t>
            </a:r>
            <a:r>
              <a:rPr lang="en-US" sz="1600" dirty="0"/>
              <a:t>extending recent work on Advantage-Weighted Regression [Peng et al. 2019]</a:t>
            </a:r>
            <a:r>
              <a:rPr lang="nl-NL" sz="1600" dirty="0"/>
              <a:t>)</a:t>
            </a:r>
          </a:p>
          <a:p>
            <a:pPr marL="742950" lvl="1" indent="-285750">
              <a:buFont typeface="Arial" panose="020B0604020202020204" pitchFamily="34" charset="0"/>
              <a:buChar char="•"/>
            </a:pPr>
            <a:r>
              <a:rPr lang="da-DK" sz="1600" dirty="0"/>
              <a:t>RCP-R [Kumar et al., 2019] </a:t>
            </a:r>
            <a:endParaRPr lang="nb-NO" sz="1500" dirty="0"/>
          </a:p>
        </p:txBody>
      </p:sp>
    </p:spTree>
    <p:extLst>
      <p:ext uri="{BB962C8B-B14F-4D97-AF65-F5344CB8AC3E}">
        <p14:creationId xmlns:p14="http://schemas.microsoft.com/office/powerpoint/2010/main" val="160453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25</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Future Directions and Open Questions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sp>
        <p:nvSpPr>
          <p:cNvPr id="2" name="TextBox 1">
            <a:extLst>
              <a:ext uri="{FF2B5EF4-FFF2-40B4-BE49-F238E27FC236}">
                <a16:creationId xmlns:a16="http://schemas.microsoft.com/office/drawing/2014/main" id="{F37CDDAF-E4CA-4A07-8A38-74B1ED280F69}"/>
              </a:ext>
            </a:extLst>
          </p:cNvPr>
          <p:cNvSpPr txBox="1"/>
          <p:nvPr/>
        </p:nvSpPr>
        <p:spPr>
          <a:xfrm>
            <a:off x="612717" y="1192599"/>
            <a:ext cx="9943753" cy="5632311"/>
          </a:xfrm>
          <a:prstGeom prst="rect">
            <a:avLst/>
          </a:prstGeom>
          <a:noFill/>
        </p:spPr>
        <p:txBody>
          <a:bodyPr wrap="square" rtlCol="0">
            <a:spAutoFit/>
          </a:bodyPr>
          <a:lstStyle/>
          <a:p>
            <a:pPr marL="342900" indent="-342900">
              <a:buFont typeface="Arial" panose="020B0604020202020204" pitchFamily="34" charset="0"/>
              <a:buChar char="•"/>
            </a:pPr>
            <a:r>
              <a:rPr lang="en-US" dirty="0"/>
              <a:t>UDRL does not have similar useful theoretical properties yet.</a:t>
            </a:r>
          </a:p>
          <a:p>
            <a:pPr marL="342900" indent="-342900">
              <a:buFont typeface="Arial" panose="020B0604020202020204" pitchFamily="34" charset="0"/>
              <a:buChar char="•"/>
            </a:pPr>
            <a:r>
              <a:rPr lang="en-US" dirty="0"/>
              <a:t>Many real-world problem settings, while not deterministic, are not arbitrarily stochastic either, and learning agents should (and likely do) exploit this.</a:t>
            </a:r>
          </a:p>
          <a:p>
            <a:pPr marL="342900" indent="-342900">
              <a:buFont typeface="Arial" panose="020B0604020202020204" pitchFamily="34" charset="0"/>
              <a:buChar char="•"/>
            </a:pPr>
            <a:r>
              <a:rPr lang="en-US" dirty="0"/>
              <a:t>Episodic Control</a:t>
            </a:r>
          </a:p>
          <a:p>
            <a:pPr marL="800100" lvl="1" indent="-342900">
              <a:buFont typeface="Arial" panose="020B0604020202020204" pitchFamily="34" charset="0"/>
              <a:buChar char="•"/>
            </a:pPr>
            <a:r>
              <a:rPr lang="nb-NO" dirty="0"/>
              <a:t>[Lengyel and Dayan, 2008; Blundell et al., 2016]</a:t>
            </a:r>
          </a:p>
          <a:p>
            <a:pPr marL="342900" indent="-342900">
              <a:buFont typeface="Arial" panose="020B0604020202020204" pitchFamily="34" charset="0"/>
              <a:buChar char="•"/>
            </a:pPr>
            <a:r>
              <a:rPr lang="nb-NO" dirty="0"/>
              <a:t>Avoid problems faced by traditional RL (e.g., </a:t>
            </a:r>
            <a:r>
              <a:rPr lang="nb-NO" i="1" dirty="0"/>
              <a:t>the deadly triad</a:t>
            </a:r>
            <a:r>
              <a:rPr lang="nb-NO" dirty="0"/>
              <a:t>)</a:t>
            </a:r>
          </a:p>
          <a:p>
            <a:pPr marL="342900" indent="-342900">
              <a:buFont typeface="Arial" panose="020B0604020202020204" pitchFamily="34" charset="0"/>
              <a:buChar char="•"/>
            </a:pPr>
            <a:r>
              <a:rPr lang="nb-NO" dirty="0"/>
              <a:t>Importance of Agent Architectures </a:t>
            </a:r>
          </a:p>
          <a:p>
            <a:pPr marL="342900" indent="-342900">
              <a:buFont typeface="Arial" panose="020B0604020202020204" pitchFamily="34" charset="0"/>
              <a:buChar char="•"/>
            </a:pPr>
            <a:r>
              <a:rPr lang="nb-NO" dirty="0"/>
              <a:t>Avoiding Temporal Distortions </a:t>
            </a:r>
          </a:p>
          <a:p>
            <a:pPr marL="342900" indent="-342900">
              <a:buFont typeface="Arial" panose="020B0604020202020204" pitchFamily="34" charset="0"/>
              <a:buChar char="•"/>
            </a:pPr>
            <a:r>
              <a:rPr lang="nb-NO" dirty="0"/>
              <a:t>Limitations in Stochastic Environments</a:t>
            </a:r>
          </a:p>
          <a:p>
            <a:pPr marL="342900" indent="-342900">
              <a:buFont typeface="Arial" panose="020B0604020202020204" pitchFamily="34" charset="0"/>
              <a:buChar char="•"/>
            </a:pPr>
            <a:r>
              <a:rPr lang="en-US" dirty="0"/>
              <a:t>Using recurrent instead of feedforward neural networks in order to use past observations for selecting actions</a:t>
            </a:r>
          </a:p>
          <a:p>
            <a:pPr marL="342900" indent="-342900">
              <a:buFont typeface="Arial" panose="020B0604020202020204" pitchFamily="34" charset="0"/>
              <a:buChar char="•"/>
            </a:pPr>
            <a:r>
              <a:rPr lang="en-US" dirty="0"/>
              <a:t>New work should utilize new semantics for command inputs such as “reach a given goal state in at most T time steps”</a:t>
            </a:r>
          </a:p>
          <a:p>
            <a:pPr marL="342900" indent="-342900">
              <a:buFont typeface="Arial" panose="020B0604020202020204" pitchFamily="34" charset="0"/>
              <a:buChar char="•"/>
            </a:pPr>
            <a:r>
              <a:rPr lang="en-US" dirty="0"/>
              <a:t>Exploring more complex environments</a:t>
            </a:r>
          </a:p>
          <a:p>
            <a:pPr marL="342900" indent="-342900">
              <a:buFont typeface="Arial" panose="020B0604020202020204" pitchFamily="34" charset="0"/>
              <a:buChar char="•"/>
            </a:pPr>
            <a:r>
              <a:rPr lang="en-US" dirty="0"/>
              <a:t>Vast open space of possible combinations of RL and algorithms based on environmental models, temporal-difference learning, optimal control and policy search</a:t>
            </a:r>
          </a:p>
          <a:p>
            <a:pPr marL="342900" indent="-342900">
              <a:buFont typeface="Arial" panose="020B0604020202020204" pitchFamily="34" charset="0"/>
              <a:buChar char="•"/>
            </a:pPr>
            <a:r>
              <a:rPr lang="en-US" dirty="0"/>
              <a:t>Potential applications of such algorithms include: industrial process control, robotics and recommendation systems.</a:t>
            </a:r>
            <a:endParaRPr lang="nb-NO"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8532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26</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1319212" y="2732405"/>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gn="ctr">
              <a:lnSpc>
                <a:spcPct val="100000"/>
              </a:lnSpc>
              <a:spcBef>
                <a:spcPts val="100"/>
              </a:spcBef>
            </a:pPr>
            <a:r>
              <a:rPr lang="en-US" sz="4400" spc="-15" dirty="0"/>
              <a:t>Questions?</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spTree>
    <p:extLst>
      <p:ext uri="{BB962C8B-B14F-4D97-AF65-F5344CB8AC3E}">
        <p14:creationId xmlns:p14="http://schemas.microsoft.com/office/powerpoint/2010/main" val="199381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3</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603661" cy="707886"/>
          </a:xfrm>
          <a:prstGeom prst="rect">
            <a:avLst/>
          </a:prstGeom>
          <a:noFill/>
        </p:spPr>
        <p:txBody>
          <a:bodyPr wrap="none" rtlCol="0">
            <a:spAutoFit/>
          </a:bodyPr>
          <a:lstStyle/>
          <a:p>
            <a:r>
              <a:rPr lang="en-US" sz="4000" dirty="0"/>
              <a:t>What is RL?</a:t>
            </a:r>
          </a:p>
        </p:txBody>
      </p:sp>
      <p:pic>
        <p:nvPicPr>
          <p:cNvPr id="68" name="object 2">
            <a:extLst>
              <a:ext uri="{FF2B5EF4-FFF2-40B4-BE49-F238E27FC236}">
                <a16:creationId xmlns:a16="http://schemas.microsoft.com/office/drawing/2014/main" id="{0C465035-D5E7-436B-B606-39010E64D70A}"/>
              </a:ext>
            </a:extLst>
          </p:cNvPr>
          <p:cNvPicPr/>
          <p:nvPr/>
        </p:nvPicPr>
        <p:blipFill>
          <a:blip r:embed="rId3" cstate="print"/>
          <a:stretch>
            <a:fillRect/>
          </a:stretch>
        </p:blipFill>
        <p:spPr>
          <a:xfrm>
            <a:off x="5350764" y="4467157"/>
            <a:ext cx="3738372" cy="1712976"/>
          </a:xfrm>
          <a:prstGeom prst="rect">
            <a:avLst/>
          </a:prstGeom>
        </p:spPr>
      </p:pic>
      <p:pic>
        <p:nvPicPr>
          <p:cNvPr id="69" name="object 4">
            <a:extLst>
              <a:ext uri="{FF2B5EF4-FFF2-40B4-BE49-F238E27FC236}">
                <a16:creationId xmlns:a16="http://schemas.microsoft.com/office/drawing/2014/main" id="{F87353DD-C56C-4E8C-8C73-BBF693F25084}"/>
              </a:ext>
            </a:extLst>
          </p:cNvPr>
          <p:cNvPicPr/>
          <p:nvPr/>
        </p:nvPicPr>
        <p:blipFill>
          <a:blip r:embed="rId4" cstate="print"/>
          <a:stretch>
            <a:fillRect/>
          </a:stretch>
        </p:blipFill>
        <p:spPr>
          <a:xfrm>
            <a:off x="3413759" y="2463097"/>
            <a:ext cx="1217676" cy="1217676"/>
          </a:xfrm>
          <a:prstGeom prst="rect">
            <a:avLst/>
          </a:prstGeom>
        </p:spPr>
      </p:pic>
      <p:grpSp>
        <p:nvGrpSpPr>
          <p:cNvPr id="70" name="object 5">
            <a:extLst>
              <a:ext uri="{FF2B5EF4-FFF2-40B4-BE49-F238E27FC236}">
                <a16:creationId xmlns:a16="http://schemas.microsoft.com/office/drawing/2014/main" id="{0FCBD356-DCF1-4117-93CD-0FA3A9CAB67D}"/>
              </a:ext>
            </a:extLst>
          </p:cNvPr>
          <p:cNvGrpSpPr/>
          <p:nvPr/>
        </p:nvGrpSpPr>
        <p:grpSpPr>
          <a:xfrm>
            <a:off x="740409" y="1542347"/>
            <a:ext cx="3316604" cy="706120"/>
            <a:chOff x="740409" y="1188466"/>
            <a:chExt cx="3316604" cy="706120"/>
          </a:xfrm>
        </p:grpSpPr>
        <p:sp>
          <p:nvSpPr>
            <p:cNvPr id="71" name="object 6">
              <a:extLst>
                <a:ext uri="{FF2B5EF4-FFF2-40B4-BE49-F238E27FC236}">
                  <a16:creationId xmlns:a16="http://schemas.microsoft.com/office/drawing/2014/main" id="{9D897C3B-CCA9-4F56-85EA-1284A8D2D40A}"/>
                </a:ext>
              </a:extLst>
            </p:cNvPr>
            <p:cNvSpPr/>
            <p:nvPr/>
          </p:nvSpPr>
          <p:spPr>
            <a:xfrm>
              <a:off x="2293112" y="1194816"/>
              <a:ext cx="1757680" cy="693420"/>
            </a:xfrm>
            <a:custGeom>
              <a:avLst/>
              <a:gdLst/>
              <a:ahLst/>
              <a:cxnLst/>
              <a:rect l="l" t="t" r="r" b="b"/>
              <a:pathLst>
                <a:path w="1757679" h="693419">
                  <a:moveTo>
                    <a:pt x="173355" y="0"/>
                  </a:moveTo>
                  <a:lnTo>
                    <a:pt x="0" y="0"/>
                  </a:lnTo>
                  <a:lnTo>
                    <a:pt x="61985" y="551"/>
                  </a:lnTo>
                  <a:lnTo>
                    <a:pt x="123453" y="2195"/>
                  </a:lnTo>
                  <a:lnTo>
                    <a:pt x="184350" y="4911"/>
                  </a:lnTo>
                  <a:lnTo>
                    <a:pt x="244622" y="8682"/>
                  </a:lnTo>
                  <a:lnTo>
                    <a:pt x="304217" y="13488"/>
                  </a:lnTo>
                  <a:lnTo>
                    <a:pt x="363080" y="19312"/>
                  </a:lnTo>
                  <a:lnTo>
                    <a:pt x="421158" y="26135"/>
                  </a:lnTo>
                  <a:lnTo>
                    <a:pt x="478399" y="33938"/>
                  </a:lnTo>
                  <a:lnTo>
                    <a:pt x="534747" y="42702"/>
                  </a:lnTo>
                  <a:lnTo>
                    <a:pt x="590151" y="52409"/>
                  </a:lnTo>
                  <a:lnTo>
                    <a:pt x="644556" y="63041"/>
                  </a:lnTo>
                  <a:lnTo>
                    <a:pt x="697909" y="74579"/>
                  </a:lnTo>
                  <a:lnTo>
                    <a:pt x="750156" y="87004"/>
                  </a:lnTo>
                  <a:lnTo>
                    <a:pt x="801245" y="100298"/>
                  </a:lnTo>
                  <a:lnTo>
                    <a:pt x="851121" y="114443"/>
                  </a:lnTo>
                  <a:lnTo>
                    <a:pt x="899732" y="129419"/>
                  </a:lnTo>
                  <a:lnTo>
                    <a:pt x="947023" y="145208"/>
                  </a:lnTo>
                  <a:lnTo>
                    <a:pt x="992941" y="161792"/>
                  </a:lnTo>
                  <a:lnTo>
                    <a:pt x="1037433" y="179152"/>
                  </a:lnTo>
                  <a:lnTo>
                    <a:pt x="1080446" y="197270"/>
                  </a:lnTo>
                  <a:lnTo>
                    <a:pt x="1121925" y="216126"/>
                  </a:lnTo>
                  <a:lnTo>
                    <a:pt x="1161818" y="235703"/>
                  </a:lnTo>
                  <a:lnTo>
                    <a:pt x="1200071" y="255982"/>
                  </a:lnTo>
                  <a:lnTo>
                    <a:pt x="1236631" y="276944"/>
                  </a:lnTo>
                  <a:lnTo>
                    <a:pt x="1271444" y="298571"/>
                  </a:lnTo>
                  <a:lnTo>
                    <a:pt x="1304456" y="320844"/>
                  </a:lnTo>
                  <a:lnTo>
                    <a:pt x="1335615" y="343744"/>
                  </a:lnTo>
                  <a:lnTo>
                    <a:pt x="1392157" y="391354"/>
                  </a:lnTo>
                  <a:lnTo>
                    <a:pt x="1440642" y="441252"/>
                  </a:lnTo>
                  <a:lnTo>
                    <a:pt x="1480644" y="493290"/>
                  </a:lnTo>
                  <a:lnTo>
                    <a:pt x="1497329" y="520064"/>
                  </a:lnTo>
                  <a:lnTo>
                    <a:pt x="1410589" y="520064"/>
                  </a:lnTo>
                  <a:lnTo>
                    <a:pt x="1633092" y="693420"/>
                  </a:lnTo>
                  <a:lnTo>
                    <a:pt x="1757299" y="520064"/>
                  </a:lnTo>
                  <a:lnTo>
                    <a:pt x="1670685" y="520064"/>
                  </a:lnTo>
                  <a:lnTo>
                    <a:pt x="1653999" y="493290"/>
                  </a:lnTo>
                  <a:lnTo>
                    <a:pt x="1613997" y="441252"/>
                  </a:lnTo>
                  <a:lnTo>
                    <a:pt x="1565512" y="391354"/>
                  </a:lnTo>
                  <a:lnTo>
                    <a:pt x="1508970" y="343744"/>
                  </a:lnTo>
                  <a:lnTo>
                    <a:pt x="1477811" y="320844"/>
                  </a:lnTo>
                  <a:lnTo>
                    <a:pt x="1444799" y="298571"/>
                  </a:lnTo>
                  <a:lnTo>
                    <a:pt x="1409986" y="276944"/>
                  </a:lnTo>
                  <a:lnTo>
                    <a:pt x="1373426" y="255982"/>
                  </a:lnTo>
                  <a:lnTo>
                    <a:pt x="1335173" y="235703"/>
                  </a:lnTo>
                  <a:lnTo>
                    <a:pt x="1295280" y="216126"/>
                  </a:lnTo>
                  <a:lnTo>
                    <a:pt x="1253801" y="197270"/>
                  </a:lnTo>
                  <a:lnTo>
                    <a:pt x="1210788" y="179152"/>
                  </a:lnTo>
                  <a:lnTo>
                    <a:pt x="1166296" y="161792"/>
                  </a:lnTo>
                  <a:lnTo>
                    <a:pt x="1120378" y="145208"/>
                  </a:lnTo>
                  <a:lnTo>
                    <a:pt x="1073087" y="129419"/>
                  </a:lnTo>
                  <a:lnTo>
                    <a:pt x="1024476" y="114443"/>
                  </a:lnTo>
                  <a:lnTo>
                    <a:pt x="974600" y="100298"/>
                  </a:lnTo>
                  <a:lnTo>
                    <a:pt x="923511" y="87004"/>
                  </a:lnTo>
                  <a:lnTo>
                    <a:pt x="871264" y="74579"/>
                  </a:lnTo>
                  <a:lnTo>
                    <a:pt x="817911" y="63041"/>
                  </a:lnTo>
                  <a:lnTo>
                    <a:pt x="763506" y="52409"/>
                  </a:lnTo>
                  <a:lnTo>
                    <a:pt x="708102" y="42702"/>
                  </a:lnTo>
                  <a:lnTo>
                    <a:pt x="651754" y="33938"/>
                  </a:lnTo>
                  <a:lnTo>
                    <a:pt x="594513" y="26135"/>
                  </a:lnTo>
                  <a:lnTo>
                    <a:pt x="536435" y="19312"/>
                  </a:lnTo>
                  <a:lnTo>
                    <a:pt x="477572" y="13488"/>
                  </a:lnTo>
                  <a:lnTo>
                    <a:pt x="417977" y="8682"/>
                  </a:lnTo>
                  <a:lnTo>
                    <a:pt x="357705" y="4911"/>
                  </a:lnTo>
                  <a:lnTo>
                    <a:pt x="296808" y="2195"/>
                  </a:lnTo>
                  <a:lnTo>
                    <a:pt x="235340" y="551"/>
                  </a:lnTo>
                  <a:lnTo>
                    <a:pt x="173355" y="0"/>
                  </a:lnTo>
                  <a:close/>
                </a:path>
              </a:pathLst>
            </a:custGeom>
            <a:solidFill>
              <a:srgbClr val="5B9BD4"/>
            </a:solidFill>
          </p:spPr>
          <p:txBody>
            <a:bodyPr wrap="square" lIns="0" tIns="0" rIns="0" bIns="0" rtlCol="0"/>
            <a:lstStyle/>
            <a:p>
              <a:endParaRPr/>
            </a:p>
          </p:txBody>
        </p:sp>
        <p:sp>
          <p:nvSpPr>
            <p:cNvPr id="72" name="object 7">
              <a:extLst>
                <a:ext uri="{FF2B5EF4-FFF2-40B4-BE49-F238E27FC236}">
                  <a16:creationId xmlns:a16="http://schemas.microsoft.com/office/drawing/2014/main" id="{F97CB1D8-8310-46B9-952D-0869CBFE9836}"/>
                </a:ext>
              </a:extLst>
            </p:cNvPr>
            <p:cNvSpPr/>
            <p:nvPr/>
          </p:nvSpPr>
          <p:spPr>
            <a:xfrm>
              <a:off x="746759" y="1194816"/>
              <a:ext cx="1633220" cy="693420"/>
            </a:xfrm>
            <a:custGeom>
              <a:avLst/>
              <a:gdLst/>
              <a:ahLst/>
              <a:cxnLst/>
              <a:rect l="l" t="t" r="r" b="b"/>
              <a:pathLst>
                <a:path w="1633220" h="693419">
                  <a:moveTo>
                    <a:pt x="1546352" y="0"/>
                  </a:moveTo>
                  <a:lnTo>
                    <a:pt x="1480981" y="608"/>
                  </a:lnTo>
                  <a:lnTo>
                    <a:pt x="1416303" y="2417"/>
                  </a:lnTo>
                  <a:lnTo>
                    <a:pt x="1352371" y="5403"/>
                  </a:lnTo>
                  <a:lnTo>
                    <a:pt x="1289238" y="9542"/>
                  </a:lnTo>
                  <a:lnTo>
                    <a:pt x="1226957" y="14809"/>
                  </a:lnTo>
                  <a:lnTo>
                    <a:pt x="1165583" y="21181"/>
                  </a:lnTo>
                  <a:lnTo>
                    <a:pt x="1105170" y="28633"/>
                  </a:lnTo>
                  <a:lnTo>
                    <a:pt x="1045770" y="37141"/>
                  </a:lnTo>
                  <a:lnTo>
                    <a:pt x="987438" y="46682"/>
                  </a:lnTo>
                  <a:lnTo>
                    <a:pt x="930226" y="57231"/>
                  </a:lnTo>
                  <a:lnTo>
                    <a:pt x="874190" y="68764"/>
                  </a:lnTo>
                  <a:lnTo>
                    <a:pt x="819382" y="81256"/>
                  </a:lnTo>
                  <a:lnTo>
                    <a:pt x="765857" y="94685"/>
                  </a:lnTo>
                  <a:lnTo>
                    <a:pt x="713667" y="109026"/>
                  </a:lnTo>
                  <a:lnTo>
                    <a:pt x="662866" y="124254"/>
                  </a:lnTo>
                  <a:lnTo>
                    <a:pt x="613509" y="140346"/>
                  </a:lnTo>
                  <a:lnTo>
                    <a:pt x="565648" y="157277"/>
                  </a:lnTo>
                  <a:lnTo>
                    <a:pt x="519338" y="175024"/>
                  </a:lnTo>
                  <a:lnTo>
                    <a:pt x="474632" y="193562"/>
                  </a:lnTo>
                  <a:lnTo>
                    <a:pt x="431584" y="212867"/>
                  </a:lnTo>
                  <a:lnTo>
                    <a:pt x="390247" y="232916"/>
                  </a:lnTo>
                  <a:lnTo>
                    <a:pt x="350675" y="253684"/>
                  </a:lnTo>
                  <a:lnTo>
                    <a:pt x="312922" y="275146"/>
                  </a:lnTo>
                  <a:lnTo>
                    <a:pt x="277041" y="297280"/>
                  </a:lnTo>
                  <a:lnTo>
                    <a:pt x="243086" y="320061"/>
                  </a:lnTo>
                  <a:lnTo>
                    <a:pt x="211111" y="343464"/>
                  </a:lnTo>
                  <a:lnTo>
                    <a:pt x="181169" y="367466"/>
                  </a:lnTo>
                  <a:lnTo>
                    <a:pt x="127600" y="417170"/>
                  </a:lnTo>
                  <a:lnTo>
                    <a:pt x="82809" y="468979"/>
                  </a:lnTo>
                  <a:lnTo>
                    <a:pt x="47224" y="522701"/>
                  </a:lnTo>
                  <a:lnTo>
                    <a:pt x="21274" y="578144"/>
                  </a:lnTo>
                  <a:lnTo>
                    <a:pt x="5390" y="635114"/>
                  </a:lnTo>
                  <a:lnTo>
                    <a:pt x="0" y="693420"/>
                  </a:lnTo>
                  <a:lnTo>
                    <a:pt x="173355" y="693420"/>
                  </a:lnTo>
                  <a:lnTo>
                    <a:pt x="174749" y="663733"/>
                  </a:lnTo>
                  <a:lnTo>
                    <a:pt x="178897" y="634354"/>
                  </a:lnTo>
                  <a:lnTo>
                    <a:pt x="195231" y="576620"/>
                  </a:lnTo>
                  <a:lnTo>
                    <a:pt x="221920" y="520426"/>
                  </a:lnTo>
                  <a:lnTo>
                    <a:pt x="258526" y="465979"/>
                  </a:lnTo>
                  <a:lnTo>
                    <a:pt x="304610" y="413486"/>
                  </a:lnTo>
                  <a:lnTo>
                    <a:pt x="359736" y="363156"/>
                  </a:lnTo>
                  <a:lnTo>
                    <a:pt x="390552" y="338867"/>
                  </a:lnTo>
                  <a:lnTo>
                    <a:pt x="423465" y="315196"/>
                  </a:lnTo>
                  <a:lnTo>
                    <a:pt x="458419" y="292170"/>
                  </a:lnTo>
                  <a:lnTo>
                    <a:pt x="495359" y="269814"/>
                  </a:lnTo>
                  <a:lnTo>
                    <a:pt x="534231" y="248154"/>
                  </a:lnTo>
                  <a:lnTo>
                    <a:pt x="574981" y="227216"/>
                  </a:lnTo>
                  <a:lnTo>
                    <a:pt x="617553" y="207027"/>
                  </a:lnTo>
                  <a:lnTo>
                    <a:pt x="661892" y="187612"/>
                  </a:lnTo>
                  <a:lnTo>
                    <a:pt x="707945" y="168997"/>
                  </a:lnTo>
                  <a:lnTo>
                    <a:pt x="755656" y="151208"/>
                  </a:lnTo>
                  <a:lnTo>
                    <a:pt x="804970" y="134271"/>
                  </a:lnTo>
                  <a:lnTo>
                    <a:pt x="855833" y="118211"/>
                  </a:lnTo>
                  <a:lnTo>
                    <a:pt x="908190" y="103056"/>
                  </a:lnTo>
                  <a:lnTo>
                    <a:pt x="961987" y="88831"/>
                  </a:lnTo>
                  <a:lnTo>
                    <a:pt x="1017168" y="75561"/>
                  </a:lnTo>
                  <a:lnTo>
                    <a:pt x="1073679" y="63273"/>
                  </a:lnTo>
                  <a:lnTo>
                    <a:pt x="1131465" y="51993"/>
                  </a:lnTo>
                  <a:lnTo>
                    <a:pt x="1190472" y="41747"/>
                  </a:lnTo>
                  <a:lnTo>
                    <a:pt x="1250644" y="32560"/>
                  </a:lnTo>
                  <a:lnTo>
                    <a:pt x="1311927" y="24458"/>
                  </a:lnTo>
                  <a:lnTo>
                    <a:pt x="1374267" y="17468"/>
                  </a:lnTo>
                  <a:lnTo>
                    <a:pt x="1437608" y="11616"/>
                  </a:lnTo>
                  <a:lnTo>
                    <a:pt x="1501896" y="6927"/>
                  </a:lnTo>
                  <a:lnTo>
                    <a:pt x="1567075" y="3427"/>
                  </a:lnTo>
                  <a:lnTo>
                    <a:pt x="1633092" y="1143"/>
                  </a:lnTo>
                  <a:lnTo>
                    <a:pt x="1589722" y="285"/>
                  </a:lnTo>
                  <a:lnTo>
                    <a:pt x="1546352" y="0"/>
                  </a:lnTo>
                  <a:close/>
                </a:path>
              </a:pathLst>
            </a:custGeom>
            <a:solidFill>
              <a:srgbClr val="487CAB"/>
            </a:solidFill>
          </p:spPr>
          <p:txBody>
            <a:bodyPr wrap="square" lIns="0" tIns="0" rIns="0" bIns="0" rtlCol="0"/>
            <a:lstStyle/>
            <a:p>
              <a:endParaRPr/>
            </a:p>
          </p:txBody>
        </p:sp>
        <p:sp>
          <p:nvSpPr>
            <p:cNvPr id="73" name="object 8">
              <a:extLst>
                <a:ext uri="{FF2B5EF4-FFF2-40B4-BE49-F238E27FC236}">
                  <a16:creationId xmlns:a16="http://schemas.microsoft.com/office/drawing/2014/main" id="{D2EA6BE6-ABCF-4537-85FE-9C5D70D63C56}"/>
                </a:ext>
              </a:extLst>
            </p:cNvPr>
            <p:cNvSpPr/>
            <p:nvPr/>
          </p:nvSpPr>
          <p:spPr>
            <a:xfrm>
              <a:off x="746759" y="1194816"/>
              <a:ext cx="3303904" cy="693420"/>
            </a:xfrm>
            <a:custGeom>
              <a:avLst/>
              <a:gdLst/>
              <a:ahLst/>
              <a:cxnLst/>
              <a:rect l="l" t="t" r="r" b="b"/>
              <a:pathLst>
                <a:path w="3303904" h="693419">
                  <a:moveTo>
                    <a:pt x="1633092" y="1143"/>
                  </a:moveTo>
                  <a:lnTo>
                    <a:pt x="1567075" y="3427"/>
                  </a:lnTo>
                  <a:lnTo>
                    <a:pt x="1501896" y="6927"/>
                  </a:lnTo>
                  <a:lnTo>
                    <a:pt x="1437608" y="11616"/>
                  </a:lnTo>
                  <a:lnTo>
                    <a:pt x="1374267" y="17468"/>
                  </a:lnTo>
                  <a:lnTo>
                    <a:pt x="1311927" y="24458"/>
                  </a:lnTo>
                  <a:lnTo>
                    <a:pt x="1250644" y="32560"/>
                  </a:lnTo>
                  <a:lnTo>
                    <a:pt x="1190472" y="41747"/>
                  </a:lnTo>
                  <a:lnTo>
                    <a:pt x="1131465" y="51993"/>
                  </a:lnTo>
                  <a:lnTo>
                    <a:pt x="1073679" y="63273"/>
                  </a:lnTo>
                  <a:lnTo>
                    <a:pt x="1017168" y="75561"/>
                  </a:lnTo>
                  <a:lnTo>
                    <a:pt x="961987" y="88831"/>
                  </a:lnTo>
                  <a:lnTo>
                    <a:pt x="908190" y="103056"/>
                  </a:lnTo>
                  <a:lnTo>
                    <a:pt x="855833" y="118211"/>
                  </a:lnTo>
                  <a:lnTo>
                    <a:pt x="804970" y="134271"/>
                  </a:lnTo>
                  <a:lnTo>
                    <a:pt x="755656" y="151208"/>
                  </a:lnTo>
                  <a:lnTo>
                    <a:pt x="707945" y="168997"/>
                  </a:lnTo>
                  <a:lnTo>
                    <a:pt x="661892" y="187612"/>
                  </a:lnTo>
                  <a:lnTo>
                    <a:pt x="617553" y="207027"/>
                  </a:lnTo>
                  <a:lnTo>
                    <a:pt x="574981" y="227216"/>
                  </a:lnTo>
                  <a:lnTo>
                    <a:pt x="534231" y="248154"/>
                  </a:lnTo>
                  <a:lnTo>
                    <a:pt x="495359" y="269814"/>
                  </a:lnTo>
                  <a:lnTo>
                    <a:pt x="458419" y="292170"/>
                  </a:lnTo>
                  <a:lnTo>
                    <a:pt x="423465" y="315196"/>
                  </a:lnTo>
                  <a:lnTo>
                    <a:pt x="390552" y="338867"/>
                  </a:lnTo>
                  <a:lnTo>
                    <a:pt x="359736" y="363156"/>
                  </a:lnTo>
                  <a:lnTo>
                    <a:pt x="304610" y="413486"/>
                  </a:lnTo>
                  <a:lnTo>
                    <a:pt x="258526" y="465979"/>
                  </a:lnTo>
                  <a:lnTo>
                    <a:pt x="221920" y="520426"/>
                  </a:lnTo>
                  <a:lnTo>
                    <a:pt x="195231" y="576620"/>
                  </a:lnTo>
                  <a:lnTo>
                    <a:pt x="178897" y="634354"/>
                  </a:lnTo>
                  <a:lnTo>
                    <a:pt x="173355" y="693420"/>
                  </a:lnTo>
                  <a:lnTo>
                    <a:pt x="0" y="693420"/>
                  </a:lnTo>
                  <a:lnTo>
                    <a:pt x="5390" y="635114"/>
                  </a:lnTo>
                  <a:lnTo>
                    <a:pt x="21274" y="578144"/>
                  </a:lnTo>
                  <a:lnTo>
                    <a:pt x="47224" y="522701"/>
                  </a:lnTo>
                  <a:lnTo>
                    <a:pt x="82809" y="468979"/>
                  </a:lnTo>
                  <a:lnTo>
                    <a:pt x="127600" y="417170"/>
                  </a:lnTo>
                  <a:lnTo>
                    <a:pt x="181169" y="367466"/>
                  </a:lnTo>
                  <a:lnTo>
                    <a:pt x="211111" y="343464"/>
                  </a:lnTo>
                  <a:lnTo>
                    <a:pt x="243086" y="320061"/>
                  </a:lnTo>
                  <a:lnTo>
                    <a:pt x="277041" y="297280"/>
                  </a:lnTo>
                  <a:lnTo>
                    <a:pt x="312922" y="275146"/>
                  </a:lnTo>
                  <a:lnTo>
                    <a:pt x="350675" y="253684"/>
                  </a:lnTo>
                  <a:lnTo>
                    <a:pt x="390247" y="232916"/>
                  </a:lnTo>
                  <a:lnTo>
                    <a:pt x="431584" y="212867"/>
                  </a:lnTo>
                  <a:lnTo>
                    <a:pt x="474632" y="193562"/>
                  </a:lnTo>
                  <a:lnTo>
                    <a:pt x="519338" y="175024"/>
                  </a:lnTo>
                  <a:lnTo>
                    <a:pt x="565648" y="157277"/>
                  </a:lnTo>
                  <a:lnTo>
                    <a:pt x="613509" y="140346"/>
                  </a:lnTo>
                  <a:lnTo>
                    <a:pt x="662866" y="124254"/>
                  </a:lnTo>
                  <a:lnTo>
                    <a:pt x="713667" y="109026"/>
                  </a:lnTo>
                  <a:lnTo>
                    <a:pt x="765857" y="94685"/>
                  </a:lnTo>
                  <a:lnTo>
                    <a:pt x="819382" y="81256"/>
                  </a:lnTo>
                  <a:lnTo>
                    <a:pt x="874190" y="68764"/>
                  </a:lnTo>
                  <a:lnTo>
                    <a:pt x="930226" y="57231"/>
                  </a:lnTo>
                  <a:lnTo>
                    <a:pt x="987438" y="46682"/>
                  </a:lnTo>
                  <a:lnTo>
                    <a:pt x="1045770" y="37141"/>
                  </a:lnTo>
                  <a:lnTo>
                    <a:pt x="1105170" y="28633"/>
                  </a:lnTo>
                  <a:lnTo>
                    <a:pt x="1165583" y="21181"/>
                  </a:lnTo>
                  <a:lnTo>
                    <a:pt x="1226957" y="14809"/>
                  </a:lnTo>
                  <a:lnTo>
                    <a:pt x="1289238" y="9542"/>
                  </a:lnTo>
                  <a:lnTo>
                    <a:pt x="1352371" y="5403"/>
                  </a:lnTo>
                  <a:lnTo>
                    <a:pt x="1416303" y="2417"/>
                  </a:lnTo>
                  <a:lnTo>
                    <a:pt x="1480981" y="608"/>
                  </a:lnTo>
                  <a:lnTo>
                    <a:pt x="1546352" y="0"/>
                  </a:lnTo>
                  <a:lnTo>
                    <a:pt x="1719707" y="0"/>
                  </a:lnTo>
                  <a:lnTo>
                    <a:pt x="1781692" y="551"/>
                  </a:lnTo>
                  <a:lnTo>
                    <a:pt x="1843160" y="2195"/>
                  </a:lnTo>
                  <a:lnTo>
                    <a:pt x="1904057" y="4911"/>
                  </a:lnTo>
                  <a:lnTo>
                    <a:pt x="1964329" y="8682"/>
                  </a:lnTo>
                  <a:lnTo>
                    <a:pt x="2023924" y="13488"/>
                  </a:lnTo>
                  <a:lnTo>
                    <a:pt x="2082787" y="19312"/>
                  </a:lnTo>
                  <a:lnTo>
                    <a:pt x="2140865" y="26135"/>
                  </a:lnTo>
                  <a:lnTo>
                    <a:pt x="2198106" y="33938"/>
                  </a:lnTo>
                  <a:lnTo>
                    <a:pt x="2254454" y="42702"/>
                  </a:lnTo>
                  <a:lnTo>
                    <a:pt x="2309858" y="52409"/>
                  </a:lnTo>
                  <a:lnTo>
                    <a:pt x="2364263" y="63041"/>
                  </a:lnTo>
                  <a:lnTo>
                    <a:pt x="2417616" y="74579"/>
                  </a:lnTo>
                  <a:lnTo>
                    <a:pt x="2469863" y="87004"/>
                  </a:lnTo>
                  <a:lnTo>
                    <a:pt x="2520952" y="100298"/>
                  </a:lnTo>
                  <a:lnTo>
                    <a:pt x="2570828" y="114443"/>
                  </a:lnTo>
                  <a:lnTo>
                    <a:pt x="2619439" y="129419"/>
                  </a:lnTo>
                  <a:lnTo>
                    <a:pt x="2666730" y="145208"/>
                  </a:lnTo>
                  <a:lnTo>
                    <a:pt x="2712648" y="161792"/>
                  </a:lnTo>
                  <a:lnTo>
                    <a:pt x="2757140" y="179152"/>
                  </a:lnTo>
                  <a:lnTo>
                    <a:pt x="2800153" y="197270"/>
                  </a:lnTo>
                  <a:lnTo>
                    <a:pt x="2841632" y="216126"/>
                  </a:lnTo>
                  <a:lnTo>
                    <a:pt x="2881525" y="235703"/>
                  </a:lnTo>
                  <a:lnTo>
                    <a:pt x="2919778" y="255982"/>
                  </a:lnTo>
                  <a:lnTo>
                    <a:pt x="2956338" y="276944"/>
                  </a:lnTo>
                  <a:lnTo>
                    <a:pt x="2991151" y="298571"/>
                  </a:lnTo>
                  <a:lnTo>
                    <a:pt x="3024163" y="320844"/>
                  </a:lnTo>
                  <a:lnTo>
                    <a:pt x="3055322" y="343744"/>
                  </a:lnTo>
                  <a:lnTo>
                    <a:pt x="3111864" y="391354"/>
                  </a:lnTo>
                  <a:lnTo>
                    <a:pt x="3160349" y="441252"/>
                  </a:lnTo>
                  <a:lnTo>
                    <a:pt x="3200351" y="493290"/>
                  </a:lnTo>
                  <a:lnTo>
                    <a:pt x="3217037" y="520064"/>
                  </a:lnTo>
                  <a:lnTo>
                    <a:pt x="3303651" y="520064"/>
                  </a:lnTo>
                  <a:lnTo>
                    <a:pt x="3179444" y="693420"/>
                  </a:lnTo>
                  <a:lnTo>
                    <a:pt x="2956941" y="520064"/>
                  </a:lnTo>
                  <a:lnTo>
                    <a:pt x="3043681" y="520064"/>
                  </a:lnTo>
                  <a:lnTo>
                    <a:pt x="3026996" y="493290"/>
                  </a:lnTo>
                  <a:lnTo>
                    <a:pt x="2986994" y="441252"/>
                  </a:lnTo>
                  <a:lnTo>
                    <a:pt x="2938509" y="391354"/>
                  </a:lnTo>
                  <a:lnTo>
                    <a:pt x="2881967" y="343744"/>
                  </a:lnTo>
                  <a:lnTo>
                    <a:pt x="2850808" y="320844"/>
                  </a:lnTo>
                  <a:lnTo>
                    <a:pt x="2817796" y="298571"/>
                  </a:lnTo>
                  <a:lnTo>
                    <a:pt x="2782983" y="276944"/>
                  </a:lnTo>
                  <a:lnTo>
                    <a:pt x="2746423" y="255982"/>
                  </a:lnTo>
                  <a:lnTo>
                    <a:pt x="2708170" y="235703"/>
                  </a:lnTo>
                  <a:lnTo>
                    <a:pt x="2668277" y="216126"/>
                  </a:lnTo>
                  <a:lnTo>
                    <a:pt x="2626798" y="197270"/>
                  </a:lnTo>
                  <a:lnTo>
                    <a:pt x="2583785" y="179152"/>
                  </a:lnTo>
                  <a:lnTo>
                    <a:pt x="2539293" y="161792"/>
                  </a:lnTo>
                  <a:lnTo>
                    <a:pt x="2493375" y="145208"/>
                  </a:lnTo>
                  <a:lnTo>
                    <a:pt x="2446084" y="129419"/>
                  </a:lnTo>
                  <a:lnTo>
                    <a:pt x="2397473" y="114443"/>
                  </a:lnTo>
                  <a:lnTo>
                    <a:pt x="2347597" y="100298"/>
                  </a:lnTo>
                  <a:lnTo>
                    <a:pt x="2296508" y="87004"/>
                  </a:lnTo>
                  <a:lnTo>
                    <a:pt x="2244261" y="74579"/>
                  </a:lnTo>
                  <a:lnTo>
                    <a:pt x="2190908" y="63041"/>
                  </a:lnTo>
                  <a:lnTo>
                    <a:pt x="2136503" y="52409"/>
                  </a:lnTo>
                  <a:lnTo>
                    <a:pt x="2081099" y="42702"/>
                  </a:lnTo>
                  <a:lnTo>
                    <a:pt x="2024751" y="33938"/>
                  </a:lnTo>
                  <a:lnTo>
                    <a:pt x="1967510" y="26135"/>
                  </a:lnTo>
                  <a:lnTo>
                    <a:pt x="1909432" y="19312"/>
                  </a:lnTo>
                  <a:lnTo>
                    <a:pt x="1850569" y="13488"/>
                  </a:lnTo>
                  <a:lnTo>
                    <a:pt x="1790974" y="8682"/>
                  </a:lnTo>
                  <a:lnTo>
                    <a:pt x="1730702" y="4911"/>
                  </a:lnTo>
                  <a:lnTo>
                    <a:pt x="1669805" y="2195"/>
                  </a:lnTo>
                  <a:lnTo>
                    <a:pt x="1608337" y="551"/>
                  </a:lnTo>
                  <a:lnTo>
                    <a:pt x="1546352" y="0"/>
                  </a:lnTo>
                </a:path>
              </a:pathLst>
            </a:custGeom>
            <a:ln w="12700">
              <a:solidFill>
                <a:srgbClr val="41709C"/>
              </a:solidFill>
            </a:ln>
          </p:spPr>
          <p:txBody>
            <a:bodyPr wrap="square" lIns="0" tIns="0" rIns="0" bIns="0" rtlCol="0"/>
            <a:lstStyle/>
            <a:p>
              <a:endParaRPr/>
            </a:p>
          </p:txBody>
        </p:sp>
      </p:grpSp>
      <p:sp>
        <p:nvSpPr>
          <p:cNvPr id="74" name="object 9">
            <a:extLst>
              <a:ext uri="{FF2B5EF4-FFF2-40B4-BE49-F238E27FC236}">
                <a16:creationId xmlns:a16="http://schemas.microsoft.com/office/drawing/2014/main" id="{CA0B8554-20D6-421E-9A77-026A80E403E4}"/>
              </a:ext>
            </a:extLst>
          </p:cNvPr>
          <p:cNvSpPr txBox="1">
            <a:spLocks/>
          </p:cNvSpPr>
          <p:nvPr/>
        </p:nvSpPr>
        <p:spPr>
          <a:xfrm>
            <a:off x="1457705" y="1086671"/>
            <a:ext cx="1735455" cy="299720"/>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1800" spc="-5">
                <a:latin typeface="Calibri"/>
                <a:cs typeface="Calibri"/>
              </a:rPr>
              <a:t>decisions</a:t>
            </a:r>
            <a:r>
              <a:rPr lang="en-US" sz="1800" spc="-55">
                <a:latin typeface="Calibri"/>
                <a:cs typeface="Calibri"/>
              </a:rPr>
              <a:t> </a:t>
            </a:r>
            <a:r>
              <a:rPr lang="en-US" sz="1800" spc="-5">
                <a:latin typeface="Calibri"/>
                <a:cs typeface="Calibri"/>
              </a:rPr>
              <a:t>(actions)</a:t>
            </a:r>
            <a:endParaRPr lang="en-US" sz="1800">
              <a:latin typeface="Calibri"/>
              <a:cs typeface="Calibri"/>
            </a:endParaRPr>
          </a:p>
        </p:txBody>
      </p:sp>
      <p:grpSp>
        <p:nvGrpSpPr>
          <p:cNvPr id="75" name="object 10">
            <a:extLst>
              <a:ext uri="{FF2B5EF4-FFF2-40B4-BE49-F238E27FC236}">
                <a16:creationId xmlns:a16="http://schemas.microsoft.com/office/drawing/2014/main" id="{661A5B28-81AF-43A1-9DF4-BE1D915C5835}"/>
              </a:ext>
            </a:extLst>
          </p:cNvPr>
          <p:cNvGrpSpPr/>
          <p:nvPr/>
        </p:nvGrpSpPr>
        <p:grpSpPr>
          <a:xfrm>
            <a:off x="711784" y="3895402"/>
            <a:ext cx="3316604" cy="706120"/>
            <a:chOff x="711784" y="3541521"/>
            <a:chExt cx="3316604" cy="706120"/>
          </a:xfrm>
        </p:grpSpPr>
        <p:sp>
          <p:nvSpPr>
            <p:cNvPr id="76" name="object 11">
              <a:extLst>
                <a:ext uri="{FF2B5EF4-FFF2-40B4-BE49-F238E27FC236}">
                  <a16:creationId xmlns:a16="http://schemas.microsoft.com/office/drawing/2014/main" id="{241C1E22-93D9-4077-BDDF-425D257A94E5}"/>
                </a:ext>
              </a:extLst>
            </p:cNvPr>
            <p:cNvSpPr/>
            <p:nvPr/>
          </p:nvSpPr>
          <p:spPr>
            <a:xfrm>
              <a:off x="718134" y="3547871"/>
              <a:ext cx="1757680" cy="693420"/>
            </a:xfrm>
            <a:custGeom>
              <a:avLst/>
              <a:gdLst/>
              <a:ahLst/>
              <a:cxnLst/>
              <a:rect l="l" t="t" r="r" b="b"/>
              <a:pathLst>
                <a:path w="1757680" h="693420">
                  <a:moveTo>
                    <a:pt x="124256" y="0"/>
                  </a:moveTo>
                  <a:lnTo>
                    <a:pt x="0" y="173354"/>
                  </a:lnTo>
                  <a:lnTo>
                    <a:pt x="86677" y="173354"/>
                  </a:lnTo>
                  <a:lnTo>
                    <a:pt x="103364" y="200129"/>
                  </a:lnTo>
                  <a:lnTo>
                    <a:pt x="143367" y="252167"/>
                  </a:lnTo>
                  <a:lnTo>
                    <a:pt x="191853" y="302065"/>
                  </a:lnTo>
                  <a:lnTo>
                    <a:pt x="248395" y="349675"/>
                  </a:lnTo>
                  <a:lnTo>
                    <a:pt x="279554" y="372575"/>
                  </a:lnTo>
                  <a:lnTo>
                    <a:pt x="312566" y="394848"/>
                  </a:lnTo>
                  <a:lnTo>
                    <a:pt x="347378" y="416475"/>
                  </a:lnTo>
                  <a:lnTo>
                    <a:pt x="383938" y="437437"/>
                  </a:lnTo>
                  <a:lnTo>
                    <a:pt x="422190" y="457716"/>
                  </a:lnTo>
                  <a:lnTo>
                    <a:pt x="462083" y="477293"/>
                  </a:lnTo>
                  <a:lnTo>
                    <a:pt x="503561" y="496149"/>
                  </a:lnTo>
                  <a:lnTo>
                    <a:pt x="546573" y="514267"/>
                  </a:lnTo>
                  <a:lnTo>
                    <a:pt x="591065" y="531627"/>
                  </a:lnTo>
                  <a:lnTo>
                    <a:pt x="636982" y="548211"/>
                  </a:lnTo>
                  <a:lnTo>
                    <a:pt x="684273" y="564000"/>
                  </a:lnTo>
                  <a:lnTo>
                    <a:pt x="732882" y="578976"/>
                  </a:lnTo>
                  <a:lnTo>
                    <a:pt x="782757" y="593121"/>
                  </a:lnTo>
                  <a:lnTo>
                    <a:pt x="833845" y="606415"/>
                  </a:lnTo>
                  <a:lnTo>
                    <a:pt x="886092" y="618840"/>
                  </a:lnTo>
                  <a:lnTo>
                    <a:pt x="939444" y="630378"/>
                  </a:lnTo>
                  <a:lnTo>
                    <a:pt x="993848" y="641010"/>
                  </a:lnTo>
                  <a:lnTo>
                    <a:pt x="1049251" y="650717"/>
                  </a:lnTo>
                  <a:lnTo>
                    <a:pt x="1105598" y="659481"/>
                  </a:lnTo>
                  <a:lnTo>
                    <a:pt x="1162838" y="667284"/>
                  </a:lnTo>
                  <a:lnTo>
                    <a:pt x="1220916" y="674107"/>
                  </a:lnTo>
                  <a:lnTo>
                    <a:pt x="1279779" y="679931"/>
                  </a:lnTo>
                  <a:lnTo>
                    <a:pt x="1339373" y="684737"/>
                  </a:lnTo>
                  <a:lnTo>
                    <a:pt x="1399645" y="688508"/>
                  </a:lnTo>
                  <a:lnTo>
                    <a:pt x="1460541" y="691224"/>
                  </a:lnTo>
                  <a:lnTo>
                    <a:pt x="1522009" y="692868"/>
                  </a:lnTo>
                  <a:lnTo>
                    <a:pt x="1583994" y="693419"/>
                  </a:lnTo>
                  <a:lnTo>
                    <a:pt x="1757349" y="693419"/>
                  </a:lnTo>
                  <a:lnTo>
                    <a:pt x="1695364" y="692868"/>
                  </a:lnTo>
                  <a:lnTo>
                    <a:pt x="1633896" y="691224"/>
                  </a:lnTo>
                  <a:lnTo>
                    <a:pt x="1573000" y="688508"/>
                  </a:lnTo>
                  <a:lnTo>
                    <a:pt x="1512728" y="684737"/>
                  </a:lnTo>
                  <a:lnTo>
                    <a:pt x="1453134" y="679931"/>
                  </a:lnTo>
                  <a:lnTo>
                    <a:pt x="1394271" y="674107"/>
                  </a:lnTo>
                  <a:lnTo>
                    <a:pt x="1336193" y="667284"/>
                  </a:lnTo>
                  <a:lnTo>
                    <a:pt x="1278953" y="659481"/>
                  </a:lnTo>
                  <a:lnTo>
                    <a:pt x="1222606" y="650717"/>
                  </a:lnTo>
                  <a:lnTo>
                    <a:pt x="1167203" y="641010"/>
                  </a:lnTo>
                  <a:lnTo>
                    <a:pt x="1112799" y="630378"/>
                  </a:lnTo>
                  <a:lnTo>
                    <a:pt x="1059447" y="618840"/>
                  </a:lnTo>
                  <a:lnTo>
                    <a:pt x="1007200" y="606415"/>
                  </a:lnTo>
                  <a:lnTo>
                    <a:pt x="956112" y="593121"/>
                  </a:lnTo>
                  <a:lnTo>
                    <a:pt x="906237" y="578976"/>
                  </a:lnTo>
                  <a:lnTo>
                    <a:pt x="857628" y="564000"/>
                  </a:lnTo>
                  <a:lnTo>
                    <a:pt x="810337" y="548211"/>
                  </a:lnTo>
                  <a:lnTo>
                    <a:pt x="764420" y="531627"/>
                  </a:lnTo>
                  <a:lnTo>
                    <a:pt x="719928" y="514267"/>
                  </a:lnTo>
                  <a:lnTo>
                    <a:pt x="676916" y="496149"/>
                  </a:lnTo>
                  <a:lnTo>
                    <a:pt x="635438" y="477293"/>
                  </a:lnTo>
                  <a:lnTo>
                    <a:pt x="595545" y="457716"/>
                  </a:lnTo>
                  <a:lnTo>
                    <a:pt x="557293" y="437437"/>
                  </a:lnTo>
                  <a:lnTo>
                    <a:pt x="520733" y="416475"/>
                  </a:lnTo>
                  <a:lnTo>
                    <a:pt x="485921" y="394848"/>
                  </a:lnTo>
                  <a:lnTo>
                    <a:pt x="452909" y="372575"/>
                  </a:lnTo>
                  <a:lnTo>
                    <a:pt x="421750" y="349675"/>
                  </a:lnTo>
                  <a:lnTo>
                    <a:pt x="365208" y="302065"/>
                  </a:lnTo>
                  <a:lnTo>
                    <a:pt x="316722" y="252167"/>
                  </a:lnTo>
                  <a:lnTo>
                    <a:pt x="276719" y="200129"/>
                  </a:lnTo>
                  <a:lnTo>
                    <a:pt x="260032" y="173354"/>
                  </a:lnTo>
                  <a:lnTo>
                    <a:pt x="346710" y="173354"/>
                  </a:lnTo>
                  <a:lnTo>
                    <a:pt x="124256" y="0"/>
                  </a:lnTo>
                  <a:close/>
                </a:path>
              </a:pathLst>
            </a:custGeom>
            <a:solidFill>
              <a:srgbClr val="5B9BD4"/>
            </a:solidFill>
          </p:spPr>
          <p:txBody>
            <a:bodyPr wrap="square" lIns="0" tIns="0" rIns="0" bIns="0" rtlCol="0"/>
            <a:lstStyle/>
            <a:p>
              <a:endParaRPr/>
            </a:p>
          </p:txBody>
        </p:sp>
        <p:sp>
          <p:nvSpPr>
            <p:cNvPr id="77" name="object 12">
              <a:extLst>
                <a:ext uri="{FF2B5EF4-FFF2-40B4-BE49-F238E27FC236}">
                  <a16:creationId xmlns:a16="http://schemas.microsoft.com/office/drawing/2014/main" id="{27D5FEAF-FDF6-4567-99EB-8B2D1FD46E36}"/>
                </a:ext>
              </a:extLst>
            </p:cNvPr>
            <p:cNvSpPr/>
            <p:nvPr/>
          </p:nvSpPr>
          <p:spPr>
            <a:xfrm>
              <a:off x="2388743" y="3547871"/>
              <a:ext cx="1633220" cy="693420"/>
            </a:xfrm>
            <a:custGeom>
              <a:avLst/>
              <a:gdLst/>
              <a:ahLst/>
              <a:cxnLst/>
              <a:rect l="l" t="t" r="r" b="b"/>
              <a:pathLst>
                <a:path w="1633220" h="693420">
                  <a:moveTo>
                    <a:pt x="1633093" y="0"/>
                  </a:moveTo>
                  <a:lnTo>
                    <a:pt x="1459737" y="0"/>
                  </a:lnTo>
                  <a:lnTo>
                    <a:pt x="1458343" y="29686"/>
                  </a:lnTo>
                  <a:lnTo>
                    <a:pt x="1454195" y="59065"/>
                  </a:lnTo>
                  <a:lnTo>
                    <a:pt x="1437861" y="116799"/>
                  </a:lnTo>
                  <a:lnTo>
                    <a:pt x="1411172" y="172993"/>
                  </a:lnTo>
                  <a:lnTo>
                    <a:pt x="1374566" y="227440"/>
                  </a:lnTo>
                  <a:lnTo>
                    <a:pt x="1328482" y="279933"/>
                  </a:lnTo>
                  <a:lnTo>
                    <a:pt x="1273356" y="330263"/>
                  </a:lnTo>
                  <a:lnTo>
                    <a:pt x="1242540" y="354552"/>
                  </a:lnTo>
                  <a:lnTo>
                    <a:pt x="1209627" y="378223"/>
                  </a:lnTo>
                  <a:lnTo>
                    <a:pt x="1174673" y="401249"/>
                  </a:lnTo>
                  <a:lnTo>
                    <a:pt x="1137733" y="423605"/>
                  </a:lnTo>
                  <a:lnTo>
                    <a:pt x="1098861" y="445265"/>
                  </a:lnTo>
                  <a:lnTo>
                    <a:pt x="1058111" y="466203"/>
                  </a:lnTo>
                  <a:lnTo>
                    <a:pt x="1015539" y="486392"/>
                  </a:lnTo>
                  <a:lnTo>
                    <a:pt x="971200" y="505807"/>
                  </a:lnTo>
                  <a:lnTo>
                    <a:pt x="925147" y="524422"/>
                  </a:lnTo>
                  <a:lnTo>
                    <a:pt x="877436" y="542211"/>
                  </a:lnTo>
                  <a:lnTo>
                    <a:pt x="828122" y="559148"/>
                  </a:lnTo>
                  <a:lnTo>
                    <a:pt x="777259" y="575208"/>
                  </a:lnTo>
                  <a:lnTo>
                    <a:pt x="724902" y="590363"/>
                  </a:lnTo>
                  <a:lnTo>
                    <a:pt x="671105" y="604588"/>
                  </a:lnTo>
                  <a:lnTo>
                    <a:pt x="615924" y="617858"/>
                  </a:lnTo>
                  <a:lnTo>
                    <a:pt x="559413" y="630146"/>
                  </a:lnTo>
                  <a:lnTo>
                    <a:pt x="501627" y="641426"/>
                  </a:lnTo>
                  <a:lnTo>
                    <a:pt x="442620" y="651672"/>
                  </a:lnTo>
                  <a:lnTo>
                    <a:pt x="382448" y="660859"/>
                  </a:lnTo>
                  <a:lnTo>
                    <a:pt x="321165" y="668961"/>
                  </a:lnTo>
                  <a:lnTo>
                    <a:pt x="258825" y="675951"/>
                  </a:lnTo>
                  <a:lnTo>
                    <a:pt x="195484" y="681803"/>
                  </a:lnTo>
                  <a:lnTo>
                    <a:pt x="131196" y="686492"/>
                  </a:lnTo>
                  <a:lnTo>
                    <a:pt x="66017" y="689992"/>
                  </a:lnTo>
                  <a:lnTo>
                    <a:pt x="0" y="692276"/>
                  </a:lnTo>
                  <a:lnTo>
                    <a:pt x="43370" y="693134"/>
                  </a:lnTo>
                  <a:lnTo>
                    <a:pt x="86740" y="693419"/>
                  </a:lnTo>
                  <a:lnTo>
                    <a:pt x="152111" y="692811"/>
                  </a:lnTo>
                  <a:lnTo>
                    <a:pt x="216789" y="691002"/>
                  </a:lnTo>
                  <a:lnTo>
                    <a:pt x="280721" y="688016"/>
                  </a:lnTo>
                  <a:lnTo>
                    <a:pt x="343854" y="683877"/>
                  </a:lnTo>
                  <a:lnTo>
                    <a:pt x="406135" y="678610"/>
                  </a:lnTo>
                  <a:lnTo>
                    <a:pt x="467509" y="672238"/>
                  </a:lnTo>
                  <a:lnTo>
                    <a:pt x="527922" y="664786"/>
                  </a:lnTo>
                  <a:lnTo>
                    <a:pt x="587322" y="656278"/>
                  </a:lnTo>
                  <a:lnTo>
                    <a:pt x="645654" y="646737"/>
                  </a:lnTo>
                  <a:lnTo>
                    <a:pt x="702866" y="636188"/>
                  </a:lnTo>
                  <a:lnTo>
                    <a:pt x="758902" y="624655"/>
                  </a:lnTo>
                  <a:lnTo>
                    <a:pt x="813710" y="612163"/>
                  </a:lnTo>
                  <a:lnTo>
                    <a:pt x="867235" y="598734"/>
                  </a:lnTo>
                  <a:lnTo>
                    <a:pt x="919425" y="584393"/>
                  </a:lnTo>
                  <a:lnTo>
                    <a:pt x="970226" y="569165"/>
                  </a:lnTo>
                  <a:lnTo>
                    <a:pt x="1019583" y="553073"/>
                  </a:lnTo>
                  <a:lnTo>
                    <a:pt x="1067444" y="536142"/>
                  </a:lnTo>
                  <a:lnTo>
                    <a:pt x="1113754" y="518395"/>
                  </a:lnTo>
                  <a:lnTo>
                    <a:pt x="1158460" y="499857"/>
                  </a:lnTo>
                  <a:lnTo>
                    <a:pt x="1201508" y="480552"/>
                  </a:lnTo>
                  <a:lnTo>
                    <a:pt x="1242845" y="460503"/>
                  </a:lnTo>
                  <a:lnTo>
                    <a:pt x="1282417" y="439735"/>
                  </a:lnTo>
                  <a:lnTo>
                    <a:pt x="1320170" y="418273"/>
                  </a:lnTo>
                  <a:lnTo>
                    <a:pt x="1356051" y="396139"/>
                  </a:lnTo>
                  <a:lnTo>
                    <a:pt x="1390006" y="373358"/>
                  </a:lnTo>
                  <a:lnTo>
                    <a:pt x="1421981" y="349955"/>
                  </a:lnTo>
                  <a:lnTo>
                    <a:pt x="1451923" y="325953"/>
                  </a:lnTo>
                  <a:lnTo>
                    <a:pt x="1505492" y="276249"/>
                  </a:lnTo>
                  <a:lnTo>
                    <a:pt x="1550283" y="224440"/>
                  </a:lnTo>
                  <a:lnTo>
                    <a:pt x="1585868" y="170718"/>
                  </a:lnTo>
                  <a:lnTo>
                    <a:pt x="1611818" y="115275"/>
                  </a:lnTo>
                  <a:lnTo>
                    <a:pt x="1627702" y="58305"/>
                  </a:lnTo>
                  <a:lnTo>
                    <a:pt x="1631736" y="29307"/>
                  </a:lnTo>
                  <a:lnTo>
                    <a:pt x="1633093" y="0"/>
                  </a:lnTo>
                  <a:close/>
                </a:path>
              </a:pathLst>
            </a:custGeom>
            <a:solidFill>
              <a:srgbClr val="487CAB"/>
            </a:solidFill>
          </p:spPr>
          <p:txBody>
            <a:bodyPr wrap="square" lIns="0" tIns="0" rIns="0" bIns="0" rtlCol="0"/>
            <a:lstStyle/>
            <a:p>
              <a:endParaRPr/>
            </a:p>
          </p:txBody>
        </p:sp>
        <p:sp>
          <p:nvSpPr>
            <p:cNvPr id="78" name="object 13">
              <a:extLst>
                <a:ext uri="{FF2B5EF4-FFF2-40B4-BE49-F238E27FC236}">
                  <a16:creationId xmlns:a16="http://schemas.microsoft.com/office/drawing/2014/main" id="{5DA706F8-A565-4FDA-8C43-5508E0D91E96}"/>
                </a:ext>
              </a:extLst>
            </p:cNvPr>
            <p:cNvSpPr/>
            <p:nvPr/>
          </p:nvSpPr>
          <p:spPr>
            <a:xfrm>
              <a:off x="718134" y="3547871"/>
              <a:ext cx="3303904" cy="693420"/>
            </a:xfrm>
            <a:custGeom>
              <a:avLst/>
              <a:gdLst/>
              <a:ahLst/>
              <a:cxnLst/>
              <a:rect l="l" t="t" r="r" b="b"/>
              <a:pathLst>
                <a:path w="3303904" h="693420">
                  <a:moveTo>
                    <a:pt x="1670608" y="692276"/>
                  </a:moveTo>
                  <a:lnTo>
                    <a:pt x="1736625" y="689992"/>
                  </a:lnTo>
                  <a:lnTo>
                    <a:pt x="1801805" y="686492"/>
                  </a:lnTo>
                  <a:lnTo>
                    <a:pt x="1866093" y="681803"/>
                  </a:lnTo>
                  <a:lnTo>
                    <a:pt x="1929434" y="675951"/>
                  </a:lnTo>
                  <a:lnTo>
                    <a:pt x="1991774" y="668961"/>
                  </a:lnTo>
                  <a:lnTo>
                    <a:pt x="2053057" y="660859"/>
                  </a:lnTo>
                  <a:lnTo>
                    <a:pt x="2113229" y="651672"/>
                  </a:lnTo>
                  <a:lnTo>
                    <a:pt x="2172236" y="641426"/>
                  </a:lnTo>
                  <a:lnTo>
                    <a:pt x="2230022" y="630146"/>
                  </a:lnTo>
                  <a:lnTo>
                    <a:pt x="2286533" y="617858"/>
                  </a:lnTo>
                  <a:lnTo>
                    <a:pt x="2341714" y="604588"/>
                  </a:lnTo>
                  <a:lnTo>
                    <a:pt x="2395511" y="590363"/>
                  </a:lnTo>
                  <a:lnTo>
                    <a:pt x="2447868" y="575208"/>
                  </a:lnTo>
                  <a:lnTo>
                    <a:pt x="2498731" y="559148"/>
                  </a:lnTo>
                  <a:lnTo>
                    <a:pt x="2548045" y="542211"/>
                  </a:lnTo>
                  <a:lnTo>
                    <a:pt x="2595756" y="524422"/>
                  </a:lnTo>
                  <a:lnTo>
                    <a:pt x="2641809" y="505807"/>
                  </a:lnTo>
                  <a:lnTo>
                    <a:pt x="2686148" y="486392"/>
                  </a:lnTo>
                  <a:lnTo>
                    <a:pt x="2728720" y="466203"/>
                  </a:lnTo>
                  <a:lnTo>
                    <a:pt x="2769470" y="445265"/>
                  </a:lnTo>
                  <a:lnTo>
                    <a:pt x="2808342" y="423605"/>
                  </a:lnTo>
                  <a:lnTo>
                    <a:pt x="2845282" y="401249"/>
                  </a:lnTo>
                  <a:lnTo>
                    <a:pt x="2880236" y="378223"/>
                  </a:lnTo>
                  <a:lnTo>
                    <a:pt x="2913149" y="354552"/>
                  </a:lnTo>
                  <a:lnTo>
                    <a:pt x="2943965" y="330263"/>
                  </a:lnTo>
                  <a:lnTo>
                    <a:pt x="2999090" y="279933"/>
                  </a:lnTo>
                  <a:lnTo>
                    <a:pt x="3045175" y="227440"/>
                  </a:lnTo>
                  <a:lnTo>
                    <a:pt x="3081781" y="172993"/>
                  </a:lnTo>
                  <a:lnTo>
                    <a:pt x="3108470" y="116799"/>
                  </a:lnTo>
                  <a:lnTo>
                    <a:pt x="3124804" y="59065"/>
                  </a:lnTo>
                  <a:lnTo>
                    <a:pt x="3130346" y="0"/>
                  </a:lnTo>
                  <a:lnTo>
                    <a:pt x="3303701" y="0"/>
                  </a:lnTo>
                  <a:lnTo>
                    <a:pt x="3298311" y="58305"/>
                  </a:lnTo>
                  <a:lnTo>
                    <a:pt x="3282427" y="115275"/>
                  </a:lnTo>
                  <a:lnTo>
                    <a:pt x="3256477" y="170718"/>
                  </a:lnTo>
                  <a:lnTo>
                    <a:pt x="3220892" y="224440"/>
                  </a:lnTo>
                  <a:lnTo>
                    <a:pt x="3176100" y="276249"/>
                  </a:lnTo>
                  <a:lnTo>
                    <a:pt x="3122531" y="325953"/>
                  </a:lnTo>
                  <a:lnTo>
                    <a:pt x="3092590" y="349955"/>
                  </a:lnTo>
                  <a:lnTo>
                    <a:pt x="3060615" y="373358"/>
                  </a:lnTo>
                  <a:lnTo>
                    <a:pt x="3026660" y="396139"/>
                  </a:lnTo>
                  <a:lnTo>
                    <a:pt x="2990779" y="418273"/>
                  </a:lnTo>
                  <a:lnTo>
                    <a:pt x="2953026" y="439735"/>
                  </a:lnTo>
                  <a:lnTo>
                    <a:pt x="2913454" y="460503"/>
                  </a:lnTo>
                  <a:lnTo>
                    <a:pt x="2872117" y="480552"/>
                  </a:lnTo>
                  <a:lnTo>
                    <a:pt x="2829069" y="499857"/>
                  </a:lnTo>
                  <a:lnTo>
                    <a:pt x="2784363" y="518395"/>
                  </a:lnTo>
                  <a:lnTo>
                    <a:pt x="2738052" y="536142"/>
                  </a:lnTo>
                  <a:lnTo>
                    <a:pt x="2690192" y="553073"/>
                  </a:lnTo>
                  <a:lnTo>
                    <a:pt x="2640835" y="569165"/>
                  </a:lnTo>
                  <a:lnTo>
                    <a:pt x="2590034" y="584393"/>
                  </a:lnTo>
                  <a:lnTo>
                    <a:pt x="2537844" y="598734"/>
                  </a:lnTo>
                  <a:lnTo>
                    <a:pt x="2484319" y="612163"/>
                  </a:lnTo>
                  <a:lnTo>
                    <a:pt x="2429511" y="624655"/>
                  </a:lnTo>
                  <a:lnTo>
                    <a:pt x="2373474" y="636188"/>
                  </a:lnTo>
                  <a:lnTo>
                    <a:pt x="2316263" y="646737"/>
                  </a:lnTo>
                  <a:lnTo>
                    <a:pt x="2257931" y="656278"/>
                  </a:lnTo>
                  <a:lnTo>
                    <a:pt x="2198531" y="664786"/>
                  </a:lnTo>
                  <a:lnTo>
                    <a:pt x="2138117" y="672238"/>
                  </a:lnTo>
                  <a:lnTo>
                    <a:pt x="2076744" y="678610"/>
                  </a:lnTo>
                  <a:lnTo>
                    <a:pt x="2014463" y="683877"/>
                  </a:lnTo>
                  <a:lnTo>
                    <a:pt x="1951330" y="688016"/>
                  </a:lnTo>
                  <a:lnTo>
                    <a:pt x="1887397" y="691002"/>
                  </a:lnTo>
                  <a:lnTo>
                    <a:pt x="1822719" y="692811"/>
                  </a:lnTo>
                  <a:lnTo>
                    <a:pt x="1757349" y="693419"/>
                  </a:lnTo>
                  <a:lnTo>
                    <a:pt x="1583994" y="693419"/>
                  </a:lnTo>
                  <a:lnTo>
                    <a:pt x="1522009" y="692868"/>
                  </a:lnTo>
                  <a:lnTo>
                    <a:pt x="1460541" y="691224"/>
                  </a:lnTo>
                  <a:lnTo>
                    <a:pt x="1399645" y="688508"/>
                  </a:lnTo>
                  <a:lnTo>
                    <a:pt x="1339373" y="684737"/>
                  </a:lnTo>
                  <a:lnTo>
                    <a:pt x="1279779" y="679931"/>
                  </a:lnTo>
                  <a:lnTo>
                    <a:pt x="1220916" y="674107"/>
                  </a:lnTo>
                  <a:lnTo>
                    <a:pt x="1162838" y="667284"/>
                  </a:lnTo>
                  <a:lnTo>
                    <a:pt x="1105598" y="659481"/>
                  </a:lnTo>
                  <a:lnTo>
                    <a:pt x="1049251" y="650717"/>
                  </a:lnTo>
                  <a:lnTo>
                    <a:pt x="993848" y="641010"/>
                  </a:lnTo>
                  <a:lnTo>
                    <a:pt x="939444" y="630378"/>
                  </a:lnTo>
                  <a:lnTo>
                    <a:pt x="886092" y="618840"/>
                  </a:lnTo>
                  <a:lnTo>
                    <a:pt x="833845" y="606415"/>
                  </a:lnTo>
                  <a:lnTo>
                    <a:pt x="782757" y="593121"/>
                  </a:lnTo>
                  <a:lnTo>
                    <a:pt x="732882" y="578976"/>
                  </a:lnTo>
                  <a:lnTo>
                    <a:pt x="684273" y="564000"/>
                  </a:lnTo>
                  <a:lnTo>
                    <a:pt x="636982" y="548211"/>
                  </a:lnTo>
                  <a:lnTo>
                    <a:pt x="591065" y="531627"/>
                  </a:lnTo>
                  <a:lnTo>
                    <a:pt x="546573" y="514267"/>
                  </a:lnTo>
                  <a:lnTo>
                    <a:pt x="503561" y="496149"/>
                  </a:lnTo>
                  <a:lnTo>
                    <a:pt x="462083" y="477293"/>
                  </a:lnTo>
                  <a:lnTo>
                    <a:pt x="422190" y="457716"/>
                  </a:lnTo>
                  <a:lnTo>
                    <a:pt x="383938" y="437437"/>
                  </a:lnTo>
                  <a:lnTo>
                    <a:pt x="347378" y="416475"/>
                  </a:lnTo>
                  <a:lnTo>
                    <a:pt x="312566" y="394848"/>
                  </a:lnTo>
                  <a:lnTo>
                    <a:pt x="279554" y="372575"/>
                  </a:lnTo>
                  <a:lnTo>
                    <a:pt x="248395" y="349675"/>
                  </a:lnTo>
                  <a:lnTo>
                    <a:pt x="191853" y="302065"/>
                  </a:lnTo>
                  <a:lnTo>
                    <a:pt x="143367" y="252167"/>
                  </a:lnTo>
                  <a:lnTo>
                    <a:pt x="103364" y="200129"/>
                  </a:lnTo>
                  <a:lnTo>
                    <a:pt x="86677" y="173354"/>
                  </a:lnTo>
                  <a:lnTo>
                    <a:pt x="0" y="173354"/>
                  </a:lnTo>
                  <a:lnTo>
                    <a:pt x="124256" y="0"/>
                  </a:lnTo>
                  <a:lnTo>
                    <a:pt x="346710" y="173354"/>
                  </a:lnTo>
                  <a:lnTo>
                    <a:pt x="260032" y="173354"/>
                  </a:lnTo>
                  <a:lnTo>
                    <a:pt x="276719" y="200129"/>
                  </a:lnTo>
                  <a:lnTo>
                    <a:pt x="316722" y="252167"/>
                  </a:lnTo>
                  <a:lnTo>
                    <a:pt x="365208" y="302065"/>
                  </a:lnTo>
                  <a:lnTo>
                    <a:pt x="421750" y="349675"/>
                  </a:lnTo>
                  <a:lnTo>
                    <a:pt x="452909" y="372575"/>
                  </a:lnTo>
                  <a:lnTo>
                    <a:pt x="485921" y="394848"/>
                  </a:lnTo>
                  <a:lnTo>
                    <a:pt x="520733" y="416475"/>
                  </a:lnTo>
                  <a:lnTo>
                    <a:pt x="557293" y="437437"/>
                  </a:lnTo>
                  <a:lnTo>
                    <a:pt x="595545" y="457716"/>
                  </a:lnTo>
                  <a:lnTo>
                    <a:pt x="635438" y="477293"/>
                  </a:lnTo>
                  <a:lnTo>
                    <a:pt x="676916" y="496149"/>
                  </a:lnTo>
                  <a:lnTo>
                    <a:pt x="719928" y="514267"/>
                  </a:lnTo>
                  <a:lnTo>
                    <a:pt x="764420" y="531627"/>
                  </a:lnTo>
                  <a:lnTo>
                    <a:pt x="810337" y="548211"/>
                  </a:lnTo>
                  <a:lnTo>
                    <a:pt x="857628" y="564000"/>
                  </a:lnTo>
                  <a:lnTo>
                    <a:pt x="906237" y="578976"/>
                  </a:lnTo>
                  <a:lnTo>
                    <a:pt x="956112" y="593121"/>
                  </a:lnTo>
                  <a:lnTo>
                    <a:pt x="1007200" y="606415"/>
                  </a:lnTo>
                  <a:lnTo>
                    <a:pt x="1059447" y="618840"/>
                  </a:lnTo>
                  <a:lnTo>
                    <a:pt x="1112799" y="630378"/>
                  </a:lnTo>
                  <a:lnTo>
                    <a:pt x="1167203" y="641010"/>
                  </a:lnTo>
                  <a:lnTo>
                    <a:pt x="1222606" y="650717"/>
                  </a:lnTo>
                  <a:lnTo>
                    <a:pt x="1278953" y="659481"/>
                  </a:lnTo>
                  <a:lnTo>
                    <a:pt x="1336193" y="667284"/>
                  </a:lnTo>
                  <a:lnTo>
                    <a:pt x="1394271" y="674107"/>
                  </a:lnTo>
                  <a:lnTo>
                    <a:pt x="1453134" y="679931"/>
                  </a:lnTo>
                  <a:lnTo>
                    <a:pt x="1512728" y="684737"/>
                  </a:lnTo>
                  <a:lnTo>
                    <a:pt x="1573000" y="688508"/>
                  </a:lnTo>
                  <a:lnTo>
                    <a:pt x="1633896" y="691224"/>
                  </a:lnTo>
                  <a:lnTo>
                    <a:pt x="1695364" y="692868"/>
                  </a:lnTo>
                  <a:lnTo>
                    <a:pt x="1757349" y="693419"/>
                  </a:lnTo>
                </a:path>
              </a:pathLst>
            </a:custGeom>
            <a:ln w="12699">
              <a:solidFill>
                <a:srgbClr val="41709C"/>
              </a:solidFill>
            </a:ln>
          </p:spPr>
          <p:txBody>
            <a:bodyPr wrap="square" lIns="0" tIns="0" rIns="0" bIns="0" rtlCol="0"/>
            <a:lstStyle/>
            <a:p>
              <a:endParaRPr/>
            </a:p>
          </p:txBody>
        </p:sp>
      </p:grpSp>
      <p:sp>
        <p:nvSpPr>
          <p:cNvPr id="79" name="object 14">
            <a:extLst>
              <a:ext uri="{FF2B5EF4-FFF2-40B4-BE49-F238E27FC236}">
                <a16:creationId xmlns:a16="http://schemas.microsoft.com/office/drawing/2014/main" id="{F7F5F3B8-5441-4BBE-82A8-A372D9F74CBE}"/>
              </a:ext>
            </a:extLst>
          </p:cNvPr>
          <p:cNvSpPr txBox="1"/>
          <p:nvPr/>
        </p:nvSpPr>
        <p:spPr>
          <a:xfrm>
            <a:off x="1668526" y="4649528"/>
            <a:ext cx="1339215" cy="840105"/>
          </a:xfrm>
          <a:prstGeom prst="rect">
            <a:avLst/>
          </a:prstGeom>
        </p:spPr>
        <p:txBody>
          <a:bodyPr vert="horz" wrap="square" lIns="0" tIns="24765" rIns="0" bIns="0" rtlCol="0">
            <a:spAutoFit/>
          </a:bodyPr>
          <a:lstStyle/>
          <a:p>
            <a:pPr marL="12700" marR="5080">
              <a:lnSpc>
                <a:spcPts val="2130"/>
              </a:lnSpc>
              <a:spcBef>
                <a:spcPts val="195"/>
              </a:spcBef>
            </a:pPr>
            <a:r>
              <a:rPr sz="1800" u="sng" spc="-20" dirty="0">
                <a:uFill>
                  <a:solidFill>
                    <a:srgbClr val="000000"/>
                  </a:solidFill>
                </a:uFill>
                <a:latin typeface="Calibri"/>
                <a:cs typeface="Calibri"/>
              </a:rPr>
              <a:t>c</a:t>
            </a:r>
            <a:r>
              <a:rPr sz="1800" u="sng" spc="-5" dirty="0">
                <a:uFill>
                  <a:solidFill>
                    <a:srgbClr val="000000"/>
                  </a:solidFill>
                </a:uFill>
                <a:latin typeface="Calibri"/>
                <a:cs typeface="Calibri"/>
              </a:rPr>
              <a:t>on</a:t>
            </a:r>
            <a:r>
              <a:rPr sz="1800" u="sng" dirty="0">
                <a:uFill>
                  <a:solidFill>
                    <a:srgbClr val="000000"/>
                  </a:solidFill>
                </a:uFill>
                <a:latin typeface="Calibri"/>
                <a:cs typeface="Calibri"/>
              </a:rPr>
              <a:t>se</a:t>
            </a:r>
            <a:r>
              <a:rPr sz="1800" u="sng" spc="5" dirty="0">
                <a:uFill>
                  <a:solidFill>
                    <a:srgbClr val="000000"/>
                  </a:solidFill>
                </a:uFill>
                <a:latin typeface="Calibri"/>
                <a:cs typeface="Calibri"/>
              </a:rPr>
              <a:t>q</a:t>
            </a:r>
            <a:r>
              <a:rPr sz="1800" u="sng" spc="-5" dirty="0">
                <a:uFill>
                  <a:solidFill>
                    <a:srgbClr val="000000"/>
                  </a:solidFill>
                </a:uFill>
                <a:latin typeface="Calibri"/>
                <a:cs typeface="Calibri"/>
              </a:rPr>
              <a:t>u</a:t>
            </a:r>
            <a:r>
              <a:rPr sz="1800" u="sng" dirty="0">
                <a:uFill>
                  <a:solidFill>
                    <a:srgbClr val="000000"/>
                  </a:solidFill>
                </a:uFill>
                <a:latin typeface="Calibri"/>
                <a:cs typeface="Calibri"/>
              </a:rPr>
              <a:t>e</a:t>
            </a:r>
            <a:r>
              <a:rPr sz="1800" u="sng" spc="-5" dirty="0">
                <a:uFill>
                  <a:solidFill>
                    <a:srgbClr val="000000"/>
                  </a:solidFill>
                </a:uFill>
                <a:latin typeface="Calibri"/>
                <a:cs typeface="Calibri"/>
              </a:rPr>
              <a:t>nces </a:t>
            </a:r>
            <a:r>
              <a:rPr sz="1800" spc="-5" dirty="0">
                <a:latin typeface="Calibri"/>
                <a:cs typeface="Calibri"/>
              </a:rPr>
              <a:t> </a:t>
            </a:r>
            <a:r>
              <a:rPr sz="1800" spc="-10" dirty="0">
                <a:latin typeface="Calibri"/>
                <a:cs typeface="Calibri"/>
              </a:rPr>
              <a:t>observations </a:t>
            </a:r>
            <a:r>
              <a:rPr sz="1800" spc="-5" dirty="0">
                <a:latin typeface="Calibri"/>
                <a:cs typeface="Calibri"/>
              </a:rPr>
              <a:t> </a:t>
            </a:r>
            <a:r>
              <a:rPr sz="1800" spc="-20" dirty="0">
                <a:latin typeface="Calibri"/>
                <a:cs typeface="Calibri"/>
              </a:rPr>
              <a:t>rewards</a:t>
            </a:r>
            <a:endParaRPr sz="1800">
              <a:latin typeface="Calibri"/>
              <a:cs typeface="Calibri"/>
            </a:endParaRPr>
          </a:p>
        </p:txBody>
      </p:sp>
      <p:pic>
        <p:nvPicPr>
          <p:cNvPr id="80" name="object 15">
            <a:extLst>
              <a:ext uri="{FF2B5EF4-FFF2-40B4-BE49-F238E27FC236}">
                <a16:creationId xmlns:a16="http://schemas.microsoft.com/office/drawing/2014/main" id="{B75E33E2-6142-449F-B432-832B2F1B3369}"/>
              </a:ext>
            </a:extLst>
          </p:cNvPr>
          <p:cNvPicPr/>
          <p:nvPr/>
        </p:nvPicPr>
        <p:blipFill>
          <a:blip r:embed="rId5" cstate="print"/>
          <a:stretch>
            <a:fillRect/>
          </a:stretch>
        </p:blipFill>
        <p:spPr>
          <a:xfrm>
            <a:off x="5550408" y="740976"/>
            <a:ext cx="2170176" cy="2894076"/>
          </a:xfrm>
          <a:prstGeom prst="rect">
            <a:avLst/>
          </a:prstGeom>
        </p:spPr>
      </p:pic>
      <p:sp>
        <p:nvSpPr>
          <p:cNvPr id="81" name="object 16">
            <a:extLst>
              <a:ext uri="{FF2B5EF4-FFF2-40B4-BE49-F238E27FC236}">
                <a16:creationId xmlns:a16="http://schemas.microsoft.com/office/drawing/2014/main" id="{0DF53BA5-0045-4B16-BB73-24EFF254BD20}"/>
              </a:ext>
            </a:extLst>
          </p:cNvPr>
          <p:cNvSpPr txBox="1"/>
          <p:nvPr/>
        </p:nvSpPr>
        <p:spPr>
          <a:xfrm>
            <a:off x="5476747" y="3750114"/>
            <a:ext cx="2094230" cy="66611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Actions: muscle contractions </a:t>
            </a:r>
            <a:r>
              <a:rPr sz="1400" spc="-310" dirty="0">
                <a:latin typeface="Calibri"/>
                <a:cs typeface="Calibri"/>
              </a:rPr>
              <a:t> </a:t>
            </a:r>
            <a:r>
              <a:rPr sz="1400" spc="-5" dirty="0">
                <a:latin typeface="Calibri"/>
                <a:cs typeface="Calibri"/>
              </a:rPr>
              <a:t>Observations:</a:t>
            </a:r>
            <a:r>
              <a:rPr sz="1400" dirty="0">
                <a:latin typeface="Calibri"/>
                <a:cs typeface="Calibri"/>
              </a:rPr>
              <a:t> </a:t>
            </a:r>
            <a:r>
              <a:rPr sz="1400" spc="-5" dirty="0">
                <a:latin typeface="Calibri"/>
                <a:cs typeface="Calibri"/>
              </a:rPr>
              <a:t>sight,</a:t>
            </a:r>
            <a:r>
              <a:rPr sz="1400" spc="-10" dirty="0">
                <a:latin typeface="Calibri"/>
                <a:cs typeface="Calibri"/>
              </a:rPr>
              <a:t> </a:t>
            </a:r>
            <a:r>
              <a:rPr sz="1400" spc="-5" dirty="0">
                <a:latin typeface="Calibri"/>
                <a:cs typeface="Calibri"/>
              </a:rPr>
              <a:t>smell </a:t>
            </a:r>
            <a:r>
              <a:rPr sz="1400" dirty="0">
                <a:latin typeface="Calibri"/>
                <a:cs typeface="Calibri"/>
              </a:rPr>
              <a:t> </a:t>
            </a:r>
            <a:r>
              <a:rPr sz="1400" spc="-10" dirty="0">
                <a:latin typeface="Calibri"/>
                <a:cs typeface="Calibri"/>
              </a:rPr>
              <a:t>Rewards:</a:t>
            </a:r>
            <a:r>
              <a:rPr sz="1400" spc="-15" dirty="0">
                <a:latin typeface="Calibri"/>
                <a:cs typeface="Calibri"/>
              </a:rPr>
              <a:t> </a:t>
            </a:r>
            <a:r>
              <a:rPr sz="1400" spc="-5" dirty="0">
                <a:latin typeface="Calibri"/>
                <a:cs typeface="Calibri"/>
              </a:rPr>
              <a:t>food</a:t>
            </a:r>
            <a:endParaRPr sz="1400">
              <a:latin typeface="Calibri"/>
              <a:cs typeface="Calibri"/>
            </a:endParaRPr>
          </a:p>
        </p:txBody>
      </p:sp>
      <p:pic>
        <p:nvPicPr>
          <p:cNvPr id="82" name="object 17">
            <a:extLst>
              <a:ext uri="{FF2B5EF4-FFF2-40B4-BE49-F238E27FC236}">
                <a16:creationId xmlns:a16="http://schemas.microsoft.com/office/drawing/2014/main" id="{EA037A81-F979-44F3-99A5-67F33D9BCA68}"/>
              </a:ext>
            </a:extLst>
          </p:cNvPr>
          <p:cNvPicPr/>
          <p:nvPr/>
        </p:nvPicPr>
        <p:blipFill>
          <a:blip r:embed="rId6" cstate="print"/>
          <a:stretch>
            <a:fillRect/>
          </a:stretch>
        </p:blipFill>
        <p:spPr>
          <a:xfrm>
            <a:off x="8633459" y="1022318"/>
            <a:ext cx="2761488" cy="2257755"/>
          </a:xfrm>
          <a:prstGeom prst="rect">
            <a:avLst/>
          </a:prstGeom>
        </p:spPr>
      </p:pic>
      <p:sp>
        <p:nvSpPr>
          <p:cNvPr id="83" name="object 18">
            <a:extLst>
              <a:ext uri="{FF2B5EF4-FFF2-40B4-BE49-F238E27FC236}">
                <a16:creationId xmlns:a16="http://schemas.microsoft.com/office/drawing/2014/main" id="{77E9132C-A367-4CA5-8224-5218280DC9D0}"/>
              </a:ext>
            </a:extLst>
          </p:cNvPr>
          <p:cNvSpPr txBox="1"/>
          <p:nvPr/>
        </p:nvSpPr>
        <p:spPr>
          <a:xfrm>
            <a:off x="8636889" y="3704013"/>
            <a:ext cx="2674620" cy="87947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Actions: motor </a:t>
            </a:r>
            <a:r>
              <a:rPr sz="1400" spc="-10" dirty="0">
                <a:latin typeface="Calibri"/>
                <a:cs typeface="Calibri"/>
              </a:rPr>
              <a:t>current </a:t>
            </a:r>
            <a:r>
              <a:rPr sz="1400" spc="-5" dirty="0">
                <a:latin typeface="Calibri"/>
                <a:cs typeface="Calibri"/>
              </a:rPr>
              <a:t>or </a:t>
            </a:r>
            <a:r>
              <a:rPr sz="1400" spc="-10" dirty="0">
                <a:latin typeface="Calibri"/>
                <a:cs typeface="Calibri"/>
              </a:rPr>
              <a:t>torque </a:t>
            </a:r>
            <a:r>
              <a:rPr sz="1400" spc="-5" dirty="0">
                <a:latin typeface="Calibri"/>
                <a:cs typeface="Calibri"/>
              </a:rPr>
              <a:t> Observations:</a:t>
            </a:r>
            <a:r>
              <a:rPr sz="1400" spc="5" dirty="0">
                <a:latin typeface="Calibri"/>
                <a:cs typeface="Calibri"/>
              </a:rPr>
              <a:t> </a:t>
            </a:r>
            <a:r>
              <a:rPr sz="1400" spc="-10" dirty="0">
                <a:latin typeface="Calibri"/>
                <a:cs typeface="Calibri"/>
              </a:rPr>
              <a:t>camera </a:t>
            </a:r>
            <a:r>
              <a:rPr sz="1400" spc="-5" dirty="0">
                <a:latin typeface="Calibri"/>
                <a:cs typeface="Calibri"/>
              </a:rPr>
              <a:t>images </a:t>
            </a:r>
            <a:r>
              <a:rPr sz="1400" dirty="0">
                <a:latin typeface="Calibri"/>
                <a:cs typeface="Calibri"/>
              </a:rPr>
              <a:t> </a:t>
            </a:r>
            <a:r>
              <a:rPr sz="1400" spc="-10" dirty="0">
                <a:latin typeface="Calibri"/>
                <a:cs typeface="Calibri"/>
              </a:rPr>
              <a:t>Rewards: </a:t>
            </a:r>
            <a:r>
              <a:rPr sz="1400" spc="-5" dirty="0">
                <a:latin typeface="Calibri"/>
                <a:cs typeface="Calibri"/>
              </a:rPr>
              <a:t>task success measure </a:t>
            </a:r>
            <a:r>
              <a:rPr sz="1400" dirty="0">
                <a:latin typeface="Calibri"/>
                <a:cs typeface="Calibri"/>
              </a:rPr>
              <a:t>(e.g., </a:t>
            </a:r>
            <a:r>
              <a:rPr sz="1400" spc="-305" dirty="0">
                <a:latin typeface="Calibri"/>
                <a:cs typeface="Calibri"/>
              </a:rPr>
              <a:t> </a:t>
            </a:r>
            <a:r>
              <a:rPr sz="1400" spc="-5" dirty="0">
                <a:latin typeface="Calibri"/>
                <a:cs typeface="Calibri"/>
              </a:rPr>
              <a:t>running</a:t>
            </a:r>
            <a:r>
              <a:rPr sz="1400" spc="5" dirty="0">
                <a:latin typeface="Calibri"/>
                <a:cs typeface="Calibri"/>
              </a:rPr>
              <a:t> </a:t>
            </a:r>
            <a:r>
              <a:rPr sz="1400" spc="-5" dirty="0">
                <a:latin typeface="Calibri"/>
                <a:cs typeface="Calibri"/>
              </a:rPr>
              <a:t>speed)</a:t>
            </a:r>
            <a:endParaRPr sz="1400">
              <a:latin typeface="Calibri"/>
              <a:cs typeface="Calibri"/>
            </a:endParaRPr>
          </a:p>
        </p:txBody>
      </p:sp>
      <p:sp>
        <p:nvSpPr>
          <p:cNvPr id="84" name="object 19">
            <a:extLst>
              <a:ext uri="{FF2B5EF4-FFF2-40B4-BE49-F238E27FC236}">
                <a16:creationId xmlns:a16="http://schemas.microsoft.com/office/drawing/2014/main" id="{66188D2E-2807-41F4-99E2-C9AF6B9E0436}"/>
              </a:ext>
            </a:extLst>
          </p:cNvPr>
          <p:cNvSpPr txBox="1"/>
          <p:nvPr/>
        </p:nvSpPr>
        <p:spPr>
          <a:xfrm>
            <a:off x="9317089" y="5203703"/>
            <a:ext cx="2201545" cy="66675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Calibri"/>
                <a:cs typeface="Calibri"/>
              </a:rPr>
              <a:t>Actions: what </a:t>
            </a:r>
            <a:r>
              <a:rPr sz="1400" spc="-10" dirty="0">
                <a:latin typeface="Calibri"/>
                <a:cs typeface="Calibri"/>
              </a:rPr>
              <a:t>to purchase </a:t>
            </a:r>
            <a:r>
              <a:rPr sz="1400" spc="-5" dirty="0">
                <a:latin typeface="Calibri"/>
                <a:cs typeface="Calibri"/>
              </a:rPr>
              <a:t> Observations: </a:t>
            </a:r>
            <a:r>
              <a:rPr sz="1400" spc="-10" dirty="0">
                <a:latin typeface="Calibri"/>
                <a:cs typeface="Calibri"/>
              </a:rPr>
              <a:t>inventory </a:t>
            </a:r>
            <a:r>
              <a:rPr sz="1400" spc="-5" dirty="0">
                <a:latin typeface="Calibri"/>
                <a:cs typeface="Calibri"/>
              </a:rPr>
              <a:t>levels </a:t>
            </a:r>
            <a:r>
              <a:rPr sz="1400" spc="-305" dirty="0">
                <a:latin typeface="Calibri"/>
                <a:cs typeface="Calibri"/>
              </a:rPr>
              <a:t> </a:t>
            </a:r>
            <a:r>
              <a:rPr sz="1400" spc="-10" dirty="0">
                <a:latin typeface="Calibri"/>
                <a:cs typeface="Calibri"/>
              </a:rPr>
              <a:t>Rewards:</a:t>
            </a:r>
            <a:r>
              <a:rPr sz="1400" spc="-15" dirty="0">
                <a:latin typeface="Calibri"/>
                <a:cs typeface="Calibri"/>
              </a:rPr>
              <a:t> </a:t>
            </a:r>
            <a:r>
              <a:rPr sz="1400" spc="-5" dirty="0">
                <a:latin typeface="Calibri"/>
                <a:cs typeface="Calibri"/>
              </a:rPr>
              <a:t>profit</a:t>
            </a:r>
            <a:endParaRPr sz="1400" dirty="0">
              <a:latin typeface="Calibri"/>
              <a:cs typeface="Calibri"/>
            </a:endParaRPr>
          </a:p>
        </p:txBody>
      </p:sp>
      <p:sp>
        <p:nvSpPr>
          <p:cNvPr id="85" name="object 20">
            <a:extLst>
              <a:ext uri="{FF2B5EF4-FFF2-40B4-BE49-F238E27FC236}">
                <a16:creationId xmlns:a16="http://schemas.microsoft.com/office/drawing/2014/main" id="{B8F07B97-CC4F-47DB-B453-4F4B9FE626F0}"/>
              </a:ext>
            </a:extLst>
          </p:cNvPr>
          <p:cNvSpPr txBox="1"/>
          <p:nvPr/>
        </p:nvSpPr>
        <p:spPr>
          <a:xfrm>
            <a:off x="3113023" y="4919531"/>
            <a:ext cx="7086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spc="-30" dirty="0">
                <a:latin typeface="Calibri"/>
                <a:cs typeface="Calibri"/>
              </a:rPr>
              <a:t>st</a:t>
            </a:r>
            <a:r>
              <a:rPr sz="1800" spc="-15" dirty="0">
                <a:latin typeface="Calibri"/>
                <a:cs typeface="Calibri"/>
              </a:rPr>
              <a:t>a</a:t>
            </a:r>
            <a:r>
              <a:rPr sz="1800" spc="-30" dirty="0">
                <a:latin typeface="Calibri"/>
                <a:cs typeface="Calibri"/>
              </a:rPr>
              <a:t>t</a:t>
            </a:r>
            <a:r>
              <a:rPr sz="1800" dirty="0">
                <a:latin typeface="Calibri"/>
                <a:cs typeface="Calibri"/>
              </a:rPr>
              <a:t>e</a:t>
            </a:r>
            <a:r>
              <a:rPr sz="1800" spc="5" dirty="0">
                <a:latin typeface="Calibri"/>
                <a:cs typeface="Calibri"/>
              </a:rPr>
              <a:t>s</a:t>
            </a:r>
            <a:r>
              <a:rPr sz="1800" dirty="0">
                <a:latin typeface="Calibri"/>
                <a:cs typeface="Calibri"/>
              </a:rPr>
              <a:t>)</a:t>
            </a:r>
            <a:endParaRPr sz="1800">
              <a:latin typeface="Calibri"/>
              <a:cs typeface="Calibri"/>
            </a:endParaRPr>
          </a:p>
        </p:txBody>
      </p:sp>
      <p:pic>
        <p:nvPicPr>
          <p:cNvPr id="86" name="object 3">
            <a:extLst>
              <a:ext uri="{FF2B5EF4-FFF2-40B4-BE49-F238E27FC236}">
                <a16:creationId xmlns:a16="http://schemas.microsoft.com/office/drawing/2014/main" id="{2F743D88-17F0-432E-A03C-4E6728A37502}"/>
              </a:ext>
            </a:extLst>
          </p:cNvPr>
          <p:cNvPicPr/>
          <p:nvPr/>
        </p:nvPicPr>
        <p:blipFill>
          <a:blip r:embed="rId7" cstate="print"/>
          <a:stretch>
            <a:fillRect/>
          </a:stretch>
        </p:blipFill>
        <p:spPr>
          <a:xfrm>
            <a:off x="263188" y="2303838"/>
            <a:ext cx="1143000" cy="1446276"/>
          </a:xfrm>
          <a:prstGeom prst="rect">
            <a:avLst/>
          </a:prstGeom>
        </p:spPr>
      </p:pic>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rot="10800000">
            <a:off x="3686185" y="6459785"/>
            <a:ext cx="4822804" cy="365125"/>
          </a:xfrm>
        </p:spPr>
        <p:txBody>
          <a:bodyPr/>
          <a:lstStyle/>
          <a:p>
            <a:r>
              <a:rPr lang="en-US" sz="1800" dirty="0"/>
              <a:t>RL</a:t>
            </a:r>
          </a:p>
        </p:txBody>
      </p:sp>
    </p:spTree>
    <p:extLst>
      <p:ext uri="{BB962C8B-B14F-4D97-AF65-F5344CB8AC3E}">
        <p14:creationId xmlns:p14="http://schemas.microsoft.com/office/powerpoint/2010/main" val="30712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4</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603661" cy="707886"/>
          </a:xfrm>
          <a:prstGeom prst="rect">
            <a:avLst/>
          </a:prstGeom>
          <a:noFill/>
        </p:spPr>
        <p:txBody>
          <a:bodyPr wrap="none" rtlCol="0">
            <a:spAutoFit/>
          </a:bodyPr>
          <a:lstStyle/>
          <a:p>
            <a:r>
              <a:rPr lang="en-US" sz="4000" dirty="0"/>
              <a:t>What is RL?</a:t>
            </a:r>
          </a:p>
        </p:txBody>
      </p:sp>
      <p:sp>
        <p:nvSpPr>
          <p:cNvPr id="5" name="object 3">
            <a:extLst>
              <a:ext uri="{FF2B5EF4-FFF2-40B4-BE49-F238E27FC236}">
                <a16:creationId xmlns:a16="http://schemas.microsoft.com/office/drawing/2014/main" id="{6B4B0D9D-4E5C-4F49-A968-1A7F7E1E2CF9}"/>
              </a:ext>
            </a:extLst>
          </p:cNvPr>
          <p:cNvSpPr txBox="1"/>
          <p:nvPr/>
        </p:nvSpPr>
        <p:spPr>
          <a:xfrm>
            <a:off x="754414" y="1354257"/>
            <a:ext cx="3132455" cy="793115"/>
          </a:xfrm>
          <a:prstGeom prst="rect">
            <a:avLst/>
          </a:prstGeom>
        </p:spPr>
        <p:txBody>
          <a:bodyPr vert="horz" wrap="square" lIns="0" tIns="93980" rIns="0" bIns="0" rtlCol="0">
            <a:spAutoFit/>
          </a:bodyPr>
          <a:lstStyle/>
          <a:p>
            <a:pPr marL="12700" marR="5080">
              <a:lnSpc>
                <a:spcPts val="2690"/>
              </a:lnSpc>
              <a:spcBef>
                <a:spcPts val="740"/>
              </a:spcBef>
            </a:pPr>
            <a:r>
              <a:rPr sz="2800" b="0" spc="-15" dirty="0">
                <a:latin typeface="Calibri Light"/>
                <a:cs typeface="Calibri Light"/>
              </a:rPr>
              <a:t>Standard</a:t>
            </a:r>
            <a:r>
              <a:rPr sz="2800" b="0" spc="-50" dirty="0">
                <a:latin typeface="Calibri Light"/>
                <a:cs typeface="Calibri Light"/>
              </a:rPr>
              <a:t> </a:t>
            </a:r>
            <a:r>
              <a:rPr sz="2800" b="0" spc="-5" dirty="0">
                <a:latin typeface="Calibri Light"/>
                <a:cs typeface="Calibri Light"/>
              </a:rPr>
              <a:t>(supervised) </a:t>
            </a:r>
            <a:r>
              <a:rPr sz="2800" b="0" spc="-620" dirty="0">
                <a:latin typeface="Calibri Light"/>
                <a:cs typeface="Calibri Light"/>
              </a:rPr>
              <a:t> </a:t>
            </a:r>
            <a:r>
              <a:rPr sz="2800" b="0" spc="-5" dirty="0">
                <a:latin typeface="Calibri Light"/>
                <a:cs typeface="Calibri Light"/>
              </a:rPr>
              <a:t>machine</a:t>
            </a:r>
            <a:r>
              <a:rPr sz="2800" b="0" spc="-15" dirty="0">
                <a:latin typeface="Calibri Light"/>
                <a:cs typeface="Calibri Light"/>
              </a:rPr>
              <a:t> </a:t>
            </a:r>
            <a:r>
              <a:rPr sz="2800" b="0" spc="-5" dirty="0">
                <a:latin typeface="Calibri Light"/>
                <a:cs typeface="Calibri Light"/>
              </a:rPr>
              <a:t>learning:</a:t>
            </a:r>
            <a:endParaRPr sz="2800">
              <a:latin typeface="Calibri Light"/>
              <a:cs typeface="Calibri Light"/>
            </a:endParaRPr>
          </a:p>
        </p:txBody>
      </p:sp>
      <p:pic>
        <p:nvPicPr>
          <p:cNvPr id="6" name="object 4">
            <a:extLst>
              <a:ext uri="{FF2B5EF4-FFF2-40B4-BE49-F238E27FC236}">
                <a16:creationId xmlns:a16="http://schemas.microsoft.com/office/drawing/2014/main" id="{F72F4579-493F-435C-82EA-EDC53B73090F}"/>
              </a:ext>
            </a:extLst>
          </p:cNvPr>
          <p:cNvPicPr/>
          <p:nvPr/>
        </p:nvPicPr>
        <p:blipFill>
          <a:blip r:embed="rId3" cstate="print"/>
          <a:stretch>
            <a:fillRect/>
          </a:stretch>
        </p:blipFill>
        <p:spPr>
          <a:xfrm>
            <a:off x="793022" y="2528246"/>
            <a:ext cx="2186940" cy="252984"/>
          </a:xfrm>
          <a:prstGeom prst="rect">
            <a:avLst/>
          </a:prstGeom>
        </p:spPr>
      </p:pic>
      <p:pic>
        <p:nvPicPr>
          <p:cNvPr id="7" name="object 5">
            <a:extLst>
              <a:ext uri="{FF2B5EF4-FFF2-40B4-BE49-F238E27FC236}">
                <a16:creationId xmlns:a16="http://schemas.microsoft.com/office/drawing/2014/main" id="{82D28262-8ADA-481A-86A0-C0F5A0EB18C8}"/>
              </a:ext>
            </a:extLst>
          </p:cNvPr>
          <p:cNvPicPr/>
          <p:nvPr/>
        </p:nvPicPr>
        <p:blipFill>
          <a:blip r:embed="rId4" cstate="print"/>
          <a:stretch>
            <a:fillRect/>
          </a:stretch>
        </p:blipFill>
        <p:spPr>
          <a:xfrm>
            <a:off x="793022" y="3092125"/>
            <a:ext cx="2756916" cy="230124"/>
          </a:xfrm>
          <a:prstGeom prst="rect">
            <a:avLst/>
          </a:prstGeom>
        </p:spPr>
      </p:pic>
      <p:pic>
        <p:nvPicPr>
          <p:cNvPr id="8" name="object 6">
            <a:extLst>
              <a:ext uri="{FF2B5EF4-FFF2-40B4-BE49-F238E27FC236}">
                <a16:creationId xmlns:a16="http://schemas.microsoft.com/office/drawing/2014/main" id="{26057DC9-32A9-4DDE-8714-7D101DEC6222}"/>
              </a:ext>
            </a:extLst>
          </p:cNvPr>
          <p:cNvPicPr/>
          <p:nvPr/>
        </p:nvPicPr>
        <p:blipFill>
          <a:blip r:embed="rId5" cstate="print"/>
          <a:stretch>
            <a:fillRect/>
          </a:stretch>
        </p:blipFill>
        <p:spPr>
          <a:xfrm>
            <a:off x="4298221" y="3081457"/>
            <a:ext cx="949451" cy="252983"/>
          </a:xfrm>
          <a:prstGeom prst="rect">
            <a:avLst/>
          </a:prstGeom>
        </p:spPr>
      </p:pic>
      <p:sp>
        <p:nvSpPr>
          <p:cNvPr id="9" name="object 7">
            <a:extLst>
              <a:ext uri="{FF2B5EF4-FFF2-40B4-BE49-F238E27FC236}">
                <a16:creationId xmlns:a16="http://schemas.microsoft.com/office/drawing/2014/main" id="{5F3AF4A4-91BE-40CC-BA5D-6B8A7101406E}"/>
              </a:ext>
            </a:extLst>
          </p:cNvPr>
          <p:cNvSpPr txBox="1"/>
          <p:nvPr/>
        </p:nvSpPr>
        <p:spPr>
          <a:xfrm>
            <a:off x="754414" y="3809752"/>
            <a:ext cx="2446655" cy="452120"/>
          </a:xfrm>
          <a:prstGeom prst="rect">
            <a:avLst/>
          </a:prstGeom>
        </p:spPr>
        <p:txBody>
          <a:bodyPr vert="horz" wrap="square" lIns="0" tIns="12065" rIns="0" bIns="0" rtlCol="0">
            <a:spAutoFit/>
          </a:bodyPr>
          <a:lstStyle/>
          <a:p>
            <a:pPr marL="12700">
              <a:lnSpc>
                <a:spcPct val="100000"/>
              </a:lnSpc>
              <a:spcBef>
                <a:spcPts val="95"/>
              </a:spcBef>
            </a:pPr>
            <a:r>
              <a:rPr sz="2800" b="0" spc="-5" dirty="0">
                <a:latin typeface="Calibri Light"/>
                <a:cs typeface="Calibri Light"/>
              </a:rPr>
              <a:t>Usually</a:t>
            </a:r>
            <a:r>
              <a:rPr sz="2800" b="0" spc="-70" dirty="0">
                <a:latin typeface="Calibri Light"/>
                <a:cs typeface="Calibri Light"/>
              </a:rPr>
              <a:t> </a:t>
            </a:r>
            <a:r>
              <a:rPr sz="2800" b="0" spc="-5" dirty="0">
                <a:latin typeface="Calibri Light"/>
                <a:cs typeface="Calibri Light"/>
              </a:rPr>
              <a:t>assumes:</a:t>
            </a:r>
            <a:endParaRPr sz="2800">
              <a:latin typeface="Calibri Light"/>
              <a:cs typeface="Calibri Light"/>
            </a:endParaRPr>
          </a:p>
        </p:txBody>
      </p:sp>
      <p:sp>
        <p:nvSpPr>
          <p:cNvPr id="10" name="object 8">
            <a:extLst>
              <a:ext uri="{FF2B5EF4-FFF2-40B4-BE49-F238E27FC236}">
                <a16:creationId xmlns:a16="http://schemas.microsoft.com/office/drawing/2014/main" id="{36B6D2BE-86B6-4F5B-9A52-B1F1E87AAEED}"/>
              </a:ext>
            </a:extLst>
          </p:cNvPr>
          <p:cNvSpPr txBox="1"/>
          <p:nvPr/>
        </p:nvSpPr>
        <p:spPr>
          <a:xfrm>
            <a:off x="836405" y="4478712"/>
            <a:ext cx="3949700" cy="574675"/>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5" dirty="0">
                <a:latin typeface="Calibri"/>
                <a:cs typeface="Calibri"/>
              </a:rPr>
              <a:t>i.i.d.</a:t>
            </a:r>
            <a:r>
              <a:rPr sz="1800" spc="-40" dirty="0">
                <a:latin typeface="Calibri"/>
                <a:cs typeface="Calibri"/>
              </a:rPr>
              <a:t> </a:t>
            </a:r>
            <a:r>
              <a:rPr sz="1800" spc="-15" dirty="0">
                <a:latin typeface="Calibri"/>
                <a:cs typeface="Calibri"/>
              </a:rPr>
              <a:t>data</a:t>
            </a:r>
            <a:endParaRPr sz="1800">
              <a:latin typeface="Calibri"/>
              <a:cs typeface="Calibri"/>
            </a:endParaRPr>
          </a:p>
          <a:p>
            <a:pPr marL="299085" indent="-287020">
              <a:lnSpc>
                <a:spcPct val="100000"/>
              </a:lnSpc>
              <a:buFont typeface="Arial"/>
              <a:buChar char="•"/>
              <a:tabLst>
                <a:tab pos="299085" algn="l"/>
                <a:tab pos="299720" algn="l"/>
              </a:tabLst>
            </a:pPr>
            <a:r>
              <a:rPr sz="1800" spc="-5" dirty="0">
                <a:latin typeface="Calibri"/>
                <a:cs typeface="Calibri"/>
              </a:rPr>
              <a:t>known</a:t>
            </a:r>
            <a:r>
              <a:rPr sz="1800" dirty="0">
                <a:latin typeface="Calibri"/>
                <a:cs typeface="Calibri"/>
              </a:rPr>
              <a:t> </a:t>
            </a:r>
            <a:r>
              <a:rPr sz="1800" spc="-10" dirty="0">
                <a:latin typeface="Calibri"/>
                <a:cs typeface="Calibri"/>
              </a:rPr>
              <a:t>ground</a:t>
            </a:r>
            <a:r>
              <a:rPr sz="1800" spc="10" dirty="0">
                <a:latin typeface="Calibri"/>
                <a:cs typeface="Calibri"/>
              </a:rPr>
              <a:t> </a:t>
            </a:r>
            <a:r>
              <a:rPr sz="1800" spc="-5" dirty="0">
                <a:latin typeface="Calibri"/>
                <a:cs typeface="Calibri"/>
              </a:rPr>
              <a:t>truth</a:t>
            </a:r>
            <a:r>
              <a:rPr sz="1800" spc="5" dirty="0">
                <a:latin typeface="Calibri"/>
                <a:cs typeface="Calibri"/>
              </a:rPr>
              <a:t> </a:t>
            </a:r>
            <a:r>
              <a:rPr sz="1800" spc="-5" dirty="0">
                <a:latin typeface="Calibri"/>
                <a:cs typeface="Calibri"/>
              </a:rPr>
              <a:t>outputs</a:t>
            </a:r>
            <a:r>
              <a:rPr sz="1800" spc="-10" dirty="0">
                <a:latin typeface="Calibri"/>
                <a:cs typeface="Calibri"/>
              </a:rPr>
              <a:t> </a:t>
            </a:r>
            <a:r>
              <a:rPr sz="1800" dirty="0">
                <a:latin typeface="Calibri"/>
                <a:cs typeface="Calibri"/>
              </a:rPr>
              <a:t>in</a:t>
            </a:r>
            <a:r>
              <a:rPr sz="1800" spc="5" dirty="0">
                <a:latin typeface="Calibri"/>
                <a:cs typeface="Calibri"/>
              </a:rPr>
              <a:t> </a:t>
            </a:r>
            <a:r>
              <a:rPr sz="1800" spc="-10" dirty="0">
                <a:latin typeface="Calibri"/>
                <a:cs typeface="Calibri"/>
              </a:rPr>
              <a:t>training</a:t>
            </a:r>
            <a:endParaRPr sz="1800">
              <a:latin typeface="Calibri"/>
              <a:cs typeface="Calibri"/>
            </a:endParaRPr>
          </a:p>
        </p:txBody>
      </p:sp>
      <p:sp>
        <p:nvSpPr>
          <p:cNvPr id="11" name="object 9">
            <a:extLst>
              <a:ext uri="{FF2B5EF4-FFF2-40B4-BE49-F238E27FC236}">
                <a16:creationId xmlns:a16="http://schemas.microsoft.com/office/drawing/2014/main" id="{D92FFD3B-4D96-4FCF-8FEE-5EA7D0F200C3}"/>
              </a:ext>
            </a:extLst>
          </p:cNvPr>
          <p:cNvSpPr txBox="1"/>
          <p:nvPr/>
        </p:nvSpPr>
        <p:spPr>
          <a:xfrm>
            <a:off x="6622702" y="1938584"/>
            <a:ext cx="3456304" cy="452120"/>
          </a:xfrm>
          <a:prstGeom prst="rect">
            <a:avLst/>
          </a:prstGeom>
        </p:spPr>
        <p:txBody>
          <a:bodyPr vert="horz" wrap="square" lIns="0" tIns="12065" rIns="0" bIns="0" rtlCol="0">
            <a:spAutoFit/>
          </a:bodyPr>
          <a:lstStyle/>
          <a:p>
            <a:pPr marL="12700">
              <a:lnSpc>
                <a:spcPct val="100000"/>
              </a:lnSpc>
              <a:spcBef>
                <a:spcPts val="95"/>
              </a:spcBef>
            </a:pPr>
            <a:r>
              <a:rPr sz="2800" b="0" spc="-25" dirty="0">
                <a:latin typeface="Calibri Light"/>
                <a:cs typeface="Calibri Light"/>
              </a:rPr>
              <a:t>Reinforcement</a:t>
            </a:r>
            <a:r>
              <a:rPr sz="2800" b="0" spc="-10" dirty="0">
                <a:latin typeface="Calibri Light"/>
                <a:cs typeface="Calibri Light"/>
              </a:rPr>
              <a:t> </a:t>
            </a:r>
            <a:r>
              <a:rPr sz="2800" b="0" spc="-5" dirty="0">
                <a:latin typeface="Calibri Light"/>
                <a:cs typeface="Calibri Light"/>
              </a:rPr>
              <a:t>learning:</a:t>
            </a:r>
            <a:endParaRPr sz="2800">
              <a:latin typeface="Calibri Light"/>
              <a:cs typeface="Calibri Light"/>
            </a:endParaRPr>
          </a:p>
        </p:txBody>
      </p:sp>
      <p:sp>
        <p:nvSpPr>
          <p:cNvPr id="12" name="object 10">
            <a:extLst>
              <a:ext uri="{FF2B5EF4-FFF2-40B4-BE49-F238E27FC236}">
                <a16:creationId xmlns:a16="http://schemas.microsoft.com/office/drawing/2014/main" id="{BBF95923-54F6-4ED9-8A65-5DB855B4895A}"/>
              </a:ext>
            </a:extLst>
          </p:cNvPr>
          <p:cNvSpPr txBox="1"/>
          <p:nvPr/>
        </p:nvSpPr>
        <p:spPr>
          <a:xfrm>
            <a:off x="6637943" y="2826441"/>
            <a:ext cx="4574540" cy="1397635"/>
          </a:xfrm>
          <a:prstGeom prst="rect">
            <a:avLst/>
          </a:prstGeom>
        </p:spPr>
        <p:txBody>
          <a:bodyPr vert="horz" wrap="square" lIns="0" tIns="12700" rIns="0" bIns="0" rtlCol="0">
            <a:spAutoFit/>
          </a:bodyPr>
          <a:lstStyle/>
          <a:p>
            <a:pPr marL="299085" marR="220345" indent="-287020">
              <a:lnSpc>
                <a:spcPct val="100000"/>
              </a:lnSpc>
              <a:spcBef>
                <a:spcPts val="100"/>
              </a:spcBef>
              <a:buFont typeface="Arial"/>
              <a:buChar char="•"/>
              <a:tabLst>
                <a:tab pos="299085" algn="l"/>
                <a:tab pos="299720" algn="l"/>
              </a:tabLst>
            </a:pPr>
            <a:r>
              <a:rPr sz="1800" spc="-15" dirty="0">
                <a:latin typeface="Calibri"/>
                <a:cs typeface="Calibri"/>
              </a:rPr>
              <a:t>Data </a:t>
            </a:r>
            <a:r>
              <a:rPr sz="1800" spc="-5" dirty="0">
                <a:latin typeface="Calibri"/>
                <a:cs typeface="Calibri"/>
              </a:rPr>
              <a:t>is </a:t>
            </a:r>
            <a:r>
              <a:rPr sz="1800" b="1" dirty="0">
                <a:latin typeface="Calibri"/>
                <a:cs typeface="Calibri"/>
              </a:rPr>
              <a:t>not </a:t>
            </a:r>
            <a:r>
              <a:rPr sz="1800" spc="-5" dirty="0">
                <a:latin typeface="Calibri"/>
                <a:cs typeface="Calibri"/>
              </a:rPr>
              <a:t>i.i.d.: previous outputs influence </a:t>
            </a:r>
            <a:r>
              <a:rPr sz="1800" spc="-395" dirty="0">
                <a:latin typeface="Calibri"/>
                <a:cs typeface="Calibri"/>
              </a:rPr>
              <a:t> </a:t>
            </a:r>
            <a:r>
              <a:rPr sz="1800" spc="-10" dirty="0">
                <a:latin typeface="Calibri"/>
                <a:cs typeface="Calibri"/>
              </a:rPr>
              <a:t>future</a:t>
            </a:r>
            <a:r>
              <a:rPr sz="1800" spc="10" dirty="0">
                <a:latin typeface="Calibri"/>
                <a:cs typeface="Calibri"/>
              </a:rPr>
              <a:t> </a:t>
            </a:r>
            <a:r>
              <a:rPr sz="1800" spc="-5" dirty="0">
                <a:latin typeface="Calibri"/>
                <a:cs typeface="Calibri"/>
              </a:rPr>
              <a:t>inputs!</a:t>
            </a:r>
            <a:endParaRPr sz="1800">
              <a:latin typeface="Calibri"/>
              <a:cs typeface="Calibri"/>
            </a:endParaRPr>
          </a:p>
          <a:p>
            <a:pPr marL="299085" indent="-287020">
              <a:lnSpc>
                <a:spcPct val="100000"/>
              </a:lnSpc>
              <a:buFont typeface="Arial"/>
              <a:buChar char="•"/>
              <a:tabLst>
                <a:tab pos="299085" algn="l"/>
                <a:tab pos="299720" algn="l"/>
              </a:tabLst>
            </a:pPr>
            <a:r>
              <a:rPr sz="1800" spc="-10" dirty="0">
                <a:latin typeface="Calibri"/>
                <a:cs typeface="Calibri"/>
              </a:rPr>
              <a:t>Ground </a:t>
            </a:r>
            <a:r>
              <a:rPr sz="1800" spc="-5" dirty="0">
                <a:latin typeface="Calibri"/>
                <a:cs typeface="Calibri"/>
              </a:rPr>
              <a:t>truth</a:t>
            </a:r>
            <a:r>
              <a:rPr sz="1800" spc="10" dirty="0">
                <a:latin typeface="Calibri"/>
                <a:cs typeface="Calibri"/>
              </a:rPr>
              <a:t> </a:t>
            </a:r>
            <a:r>
              <a:rPr sz="1800" spc="-5" dirty="0">
                <a:latin typeface="Calibri"/>
                <a:cs typeface="Calibri"/>
              </a:rPr>
              <a:t>answer</a:t>
            </a:r>
            <a:r>
              <a:rPr sz="1800" dirty="0">
                <a:latin typeface="Calibri"/>
                <a:cs typeface="Calibri"/>
              </a:rPr>
              <a:t> </a:t>
            </a:r>
            <a:r>
              <a:rPr sz="1800" spc="-5" dirty="0">
                <a:latin typeface="Calibri"/>
                <a:cs typeface="Calibri"/>
              </a:rPr>
              <a:t>is</a:t>
            </a:r>
            <a:r>
              <a:rPr sz="1800" dirty="0">
                <a:latin typeface="Calibri"/>
                <a:cs typeface="Calibri"/>
              </a:rPr>
              <a:t> </a:t>
            </a:r>
            <a:r>
              <a:rPr sz="1800" spc="-5" dirty="0">
                <a:latin typeface="Calibri"/>
                <a:cs typeface="Calibri"/>
              </a:rPr>
              <a:t>not</a:t>
            </a:r>
            <a:r>
              <a:rPr sz="1800" dirty="0">
                <a:latin typeface="Calibri"/>
                <a:cs typeface="Calibri"/>
              </a:rPr>
              <a:t> </a:t>
            </a:r>
            <a:r>
              <a:rPr sz="1800" spc="-5" dirty="0">
                <a:latin typeface="Calibri"/>
                <a:cs typeface="Calibri"/>
              </a:rPr>
              <a:t>known,</a:t>
            </a:r>
            <a:r>
              <a:rPr sz="1800" spc="15" dirty="0">
                <a:latin typeface="Calibri"/>
                <a:cs typeface="Calibri"/>
              </a:rPr>
              <a:t> </a:t>
            </a:r>
            <a:r>
              <a:rPr sz="1800" spc="-5" dirty="0">
                <a:latin typeface="Calibri"/>
                <a:cs typeface="Calibri"/>
              </a:rPr>
              <a:t>only</a:t>
            </a:r>
            <a:r>
              <a:rPr sz="1800" spc="10" dirty="0">
                <a:latin typeface="Calibri"/>
                <a:cs typeface="Calibri"/>
              </a:rPr>
              <a:t> </a:t>
            </a:r>
            <a:r>
              <a:rPr sz="1800" spc="-5" dirty="0">
                <a:latin typeface="Calibri"/>
                <a:cs typeface="Calibri"/>
              </a:rPr>
              <a:t>know</a:t>
            </a:r>
            <a:endParaRPr sz="1800">
              <a:latin typeface="Calibri"/>
              <a:cs typeface="Calibri"/>
            </a:endParaRPr>
          </a:p>
          <a:p>
            <a:pPr marL="299085">
              <a:lnSpc>
                <a:spcPct val="100000"/>
              </a:lnSpc>
            </a:pPr>
            <a:r>
              <a:rPr sz="1800" spc="-5" dirty="0">
                <a:latin typeface="Calibri"/>
                <a:cs typeface="Calibri"/>
              </a:rPr>
              <a:t>if</a:t>
            </a:r>
            <a:r>
              <a:rPr sz="1800" dirty="0">
                <a:latin typeface="Calibri"/>
                <a:cs typeface="Calibri"/>
              </a:rPr>
              <a:t> </a:t>
            </a:r>
            <a:r>
              <a:rPr sz="1800" spc="-10" dirty="0">
                <a:latin typeface="Calibri"/>
                <a:cs typeface="Calibri"/>
              </a:rPr>
              <a:t>we </a:t>
            </a:r>
            <a:r>
              <a:rPr sz="1800" spc="-5" dirty="0">
                <a:latin typeface="Calibri"/>
                <a:cs typeface="Calibri"/>
              </a:rPr>
              <a:t>succeeded</a:t>
            </a:r>
            <a:r>
              <a:rPr sz="1800" spc="5" dirty="0">
                <a:latin typeface="Calibri"/>
                <a:cs typeface="Calibri"/>
              </a:rPr>
              <a:t> </a:t>
            </a:r>
            <a:r>
              <a:rPr sz="1800" spc="-5" dirty="0">
                <a:latin typeface="Calibri"/>
                <a:cs typeface="Calibri"/>
              </a:rPr>
              <a:t>or </a:t>
            </a:r>
            <a:r>
              <a:rPr sz="1800" spc="-10" dirty="0">
                <a:latin typeface="Calibri"/>
                <a:cs typeface="Calibri"/>
              </a:rPr>
              <a:t>failed</a:t>
            </a:r>
            <a:endParaRPr sz="1800">
              <a:latin typeface="Calibri"/>
              <a:cs typeface="Calibri"/>
            </a:endParaRPr>
          </a:p>
          <a:p>
            <a:pPr marL="756285" lvl="1" indent="-287020">
              <a:lnSpc>
                <a:spcPct val="100000"/>
              </a:lnSpc>
              <a:buFont typeface="Arial"/>
              <a:buChar char="•"/>
              <a:tabLst>
                <a:tab pos="756285" algn="l"/>
                <a:tab pos="756920" algn="l"/>
              </a:tabLst>
            </a:pPr>
            <a:r>
              <a:rPr sz="1800" spc="-10" dirty="0">
                <a:latin typeface="Calibri"/>
                <a:cs typeface="Calibri"/>
              </a:rPr>
              <a:t>more </a:t>
            </a:r>
            <a:r>
              <a:rPr sz="1800" spc="-20" dirty="0">
                <a:latin typeface="Calibri"/>
                <a:cs typeface="Calibri"/>
              </a:rPr>
              <a:t>generally,</a:t>
            </a:r>
            <a:r>
              <a:rPr sz="1800" spc="10" dirty="0">
                <a:latin typeface="Calibri"/>
                <a:cs typeface="Calibri"/>
              </a:rPr>
              <a:t> </a:t>
            </a:r>
            <a:r>
              <a:rPr sz="1800" spc="-10" dirty="0">
                <a:latin typeface="Calibri"/>
                <a:cs typeface="Calibri"/>
              </a:rPr>
              <a:t>we</a:t>
            </a:r>
            <a:r>
              <a:rPr sz="1800" spc="-5" dirty="0">
                <a:latin typeface="Calibri"/>
                <a:cs typeface="Calibri"/>
              </a:rPr>
              <a:t> know</a:t>
            </a:r>
            <a:r>
              <a:rPr sz="1800" dirty="0">
                <a:latin typeface="Calibri"/>
                <a:cs typeface="Calibri"/>
              </a:rPr>
              <a:t> the </a:t>
            </a:r>
            <a:r>
              <a:rPr sz="1800" spc="-20" dirty="0">
                <a:latin typeface="Calibri"/>
                <a:cs typeface="Calibri"/>
              </a:rPr>
              <a:t>reward</a:t>
            </a:r>
            <a:endParaRPr sz="1800">
              <a:latin typeface="Calibri"/>
              <a:cs typeface="Calibri"/>
            </a:endParaRPr>
          </a:p>
        </p:txBody>
      </p:sp>
      <p:sp>
        <p:nvSpPr>
          <p:cNvPr id="13" name="Footer Placeholder 3">
            <a:extLst>
              <a:ext uri="{FF2B5EF4-FFF2-40B4-BE49-F238E27FC236}">
                <a16:creationId xmlns:a16="http://schemas.microsoft.com/office/drawing/2014/main" id="{322B988A-58D1-4594-80E2-A279911C745A}"/>
              </a:ext>
            </a:extLst>
          </p:cNvPr>
          <p:cNvSpPr>
            <a:spLocks noGrp="1"/>
          </p:cNvSpPr>
          <p:nvPr>
            <p:ph type="ftr" sz="quarter" idx="11"/>
          </p:nvPr>
        </p:nvSpPr>
        <p:spPr>
          <a:xfrm rot="10800000">
            <a:off x="3686185" y="6459785"/>
            <a:ext cx="4822804" cy="365125"/>
          </a:xfrm>
        </p:spPr>
        <p:txBody>
          <a:bodyPr/>
          <a:lstStyle/>
          <a:p>
            <a:r>
              <a:rPr lang="en-US" sz="1800" dirty="0"/>
              <a:t>RL</a:t>
            </a:r>
          </a:p>
        </p:txBody>
      </p:sp>
    </p:spTree>
    <p:extLst>
      <p:ext uri="{BB962C8B-B14F-4D97-AF65-F5344CB8AC3E}">
        <p14:creationId xmlns:p14="http://schemas.microsoft.com/office/powerpoint/2010/main" val="1221943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5</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603661" cy="707886"/>
          </a:xfrm>
          <a:prstGeom prst="rect">
            <a:avLst/>
          </a:prstGeom>
          <a:noFill/>
        </p:spPr>
        <p:txBody>
          <a:bodyPr wrap="none" rtlCol="0">
            <a:spAutoFit/>
          </a:bodyPr>
          <a:lstStyle/>
          <a:p>
            <a:r>
              <a:rPr lang="en-US" sz="4000" dirty="0"/>
              <a:t>What is RL?</a:t>
            </a:r>
          </a:p>
        </p:txBody>
      </p:sp>
      <p:pic>
        <p:nvPicPr>
          <p:cNvPr id="13" name="object 3">
            <a:extLst>
              <a:ext uri="{FF2B5EF4-FFF2-40B4-BE49-F238E27FC236}">
                <a16:creationId xmlns:a16="http://schemas.microsoft.com/office/drawing/2014/main" id="{99D56A41-801F-438A-8240-9086C58067E8}"/>
              </a:ext>
            </a:extLst>
          </p:cNvPr>
          <p:cNvPicPr/>
          <p:nvPr/>
        </p:nvPicPr>
        <p:blipFill>
          <a:blip r:embed="rId3" cstate="print"/>
          <a:stretch>
            <a:fillRect/>
          </a:stretch>
        </p:blipFill>
        <p:spPr>
          <a:xfrm>
            <a:off x="1877567" y="3667436"/>
            <a:ext cx="2154935" cy="1799844"/>
          </a:xfrm>
          <a:prstGeom prst="rect">
            <a:avLst/>
          </a:prstGeom>
        </p:spPr>
      </p:pic>
      <p:pic>
        <p:nvPicPr>
          <p:cNvPr id="14" name="object 4">
            <a:extLst>
              <a:ext uri="{FF2B5EF4-FFF2-40B4-BE49-F238E27FC236}">
                <a16:creationId xmlns:a16="http://schemas.microsoft.com/office/drawing/2014/main" id="{C6D1E892-6597-4659-8697-22CD2B429C29}"/>
              </a:ext>
            </a:extLst>
          </p:cNvPr>
          <p:cNvPicPr/>
          <p:nvPr/>
        </p:nvPicPr>
        <p:blipFill>
          <a:blip r:embed="rId4" cstate="print"/>
          <a:stretch>
            <a:fillRect/>
          </a:stretch>
        </p:blipFill>
        <p:spPr>
          <a:xfrm>
            <a:off x="4323588" y="3819836"/>
            <a:ext cx="2979419" cy="1493520"/>
          </a:xfrm>
          <a:prstGeom prst="rect">
            <a:avLst/>
          </a:prstGeom>
        </p:spPr>
      </p:pic>
      <p:pic>
        <p:nvPicPr>
          <p:cNvPr id="15" name="object 5">
            <a:extLst>
              <a:ext uri="{FF2B5EF4-FFF2-40B4-BE49-F238E27FC236}">
                <a16:creationId xmlns:a16="http://schemas.microsoft.com/office/drawing/2014/main" id="{4C0426D8-6303-48CC-9274-66137C3606A6}"/>
              </a:ext>
            </a:extLst>
          </p:cNvPr>
          <p:cNvPicPr/>
          <p:nvPr/>
        </p:nvPicPr>
        <p:blipFill>
          <a:blip r:embed="rId5" cstate="print"/>
          <a:stretch>
            <a:fillRect/>
          </a:stretch>
        </p:blipFill>
        <p:spPr>
          <a:xfrm>
            <a:off x="7888223" y="3560857"/>
            <a:ext cx="2321052" cy="1971955"/>
          </a:xfrm>
          <a:prstGeom prst="rect">
            <a:avLst/>
          </a:prstGeom>
        </p:spPr>
      </p:pic>
      <p:pic>
        <p:nvPicPr>
          <p:cNvPr id="16" name="object 6">
            <a:extLst>
              <a:ext uri="{FF2B5EF4-FFF2-40B4-BE49-F238E27FC236}">
                <a16:creationId xmlns:a16="http://schemas.microsoft.com/office/drawing/2014/main" id="{6C534200-5899-47C0-BCE0-349053E2A71D}"/>
              </a:ext>
            </a:extLst>
          </p:cNvPr>
          <p:cNvPicPr/>
          <p:nvPr/>
        </p:nvPicPr>
        <p:blipFill>
          <a:blip r:embed="rId6" cstate="print"/>
          <a:stretch>
            <a:fillRect/>
          </a:stretch>
        </p:blipFill>
        <p:spPr>
          <a:xfrm>
            <a:off x="8586216" y="1943792"/>
            <a:ext cx="1330452" cy="685800"/>
          </a:xfrm>
          <a:prstGeom prst="rect">
            <a:avLst/>
          </a:prstGeom>
        </p:spPr>
      </p:pic>
      <p:pic>
        <p:nvPicPr>
          <p:cNvPr id="17" name="object 7">
            <a:extLst>
              <a:ext uri="{FF2B5EF4-FFF2-40B4-BE49-F238E27FC236}">
                <a16:creationId xmlns:a16="http://schemas.microsoft.com/office/drawing/2014/main" id="{3FE2276A-B140-4CA8-B4D7-86DBD9C0B3BB}"/>
              </a:ext>
            </a:extLst>
          </p:cNvPr>
          <p:cNvPicPr/>
          <p:nvPr/>
        </p:nvPicPr>
        <p:blipFill>
          <a:blip r:embed="rId7" cstate="print"/>
          <a:stretch>
            <a:fillRect/>
          </a:stretch>
        </p:blipFill>
        <p:spPr>
          <a:xfrm>
            <a:off x="2185416" y="1667948"/>
            <a:ext cx="1235963" cy="1237488"/>
          </a:xfrm>
          <a:prstGeom prst="rect">
            <a:avLst/>
          </a:prstGeom>
        </p:spPr>
      </p:pic>
      <p:pic>
        <p:nvPicPr>
          <p:cNvPr id="18" name="object 8">
            <a:extLst>
              <a:ext uri="{FF2B5EF4-FFF2-40B4-BE49-F238E27FC236}">
                <a16:creationId xmlns:a16="http://schemas.microsoft.com/office/drawing/2014/main" id="{4A36E843-A53D-4367-86B7-F576871FC174}"/>
              </a:ext>
            </a:extLst>
          </p:cNvPr>
          <p:cNvPicPr/>
          <p:nvPr/>
        </p:nvPicPr>
        <p:blipFill>
          <a:blip r:embed="rId8" cstate="print"/>
          <a:stretch>
            <a:fillRect/>
          </a:stretch>
        </p:blipFill>
        <p:spPr>
          <a:xfrm>
            <a:off x="3899915" y="1692948"/>
            <a:ext cx="4190999" cy="1212488"/>
          </a:xfrm>
          <a:prstGeom prst="rect">
            <a:avLst/>
          </a:prstGeom>
        </p:spPr>
      </p:pic>
      <p:sp>
        <p:nvSpPr>
          <p:cNvPr id="19" name="TextBox 18">
            <a:extLst>
              <a:ext uri="{FF2B5EF4-FFF2-40B4-BE49-F238E27FC236}">
                <a16:creationId xmlns:a16="http://schemas.microsoft.com/office/drawing/2014/main" id="{84A54C5D-4332-4CA0-B4B8-0D8A0FFE4244}"/>
              </a:ext>
            </a:extLst>
          </p:cNvPr>
          <p:cNvSpPr txBox="1"/>
          <p:nvPr/>
        </p:nvSpPr>
        <p:spPr>
          <a:xfrm>
            <a:off x="3517876" y="866416"/>
            <a:ext cx="5530873" cy="369332"/>
          </a:xfrm>
          <a:prstGeom prst="rect">
            <a:avLst/>
          </a:prstGeom>
          <a:noFill/>
        </p:spPr>
        <p:txBody>
          <a:bodyPr wrap="none" rtlCol="0">
            <a:spAutoFit/>
          </a:bodyPr>
          <a:lstStyle/>
          <a:p>
            <a:r>
              <a:rPr lang="en-US" sz="1800" dirty="0"/>
              <a:t>Deep learning </a:t>
            </a:r>
            <a:r>
              <a:rPr lang="en-US" sz="1800" spc="-5" dirty="0"/>
              <a:t>helps </a:t>
            </a:r>
            <a:r>
              <a:rPr lang="en-US" sz="1800" dirty="0"/>
              <a:t>us handle </a:t>
            </a:r>
            <a:r>
              <a:rPr lang="en-US" sz="1800" i="1" spc="-5" dirty="0">
                <a:latin typeface="Calibri Light"/>
                <a:cs typeface="Calibri Light"/>
              </a:rPr>
              <a:t>unstructured </a:t>
            </a:r>
            <a:r>
              <a:rPr lang="en-US" sz="1800" i="1" spc="-980" dirty="0">
                <a:latin typeface="Calibri Light"/>
                <a:cs typeface="Calibri Light"/>
              </a:rPr>
              <a:t> </a:t>
            </a:r>
            <a:r>
              <a:rPr lang="en-US" sz="1800" i="1" spc="-10" dirty="0">
                <a:latin typeface="Calibri Light"/>
                <a:cs typeface="Calibri Light"/>
              </a:rPr>
              <a:t>environments</a:t>
            </a:r>
            <a:endParaRPr lang="en-US" dirty="0"/>
          </a:p>
        </p:txBody>
      </p:sp>
      <p:sp>
        <p:nvSpPr>
          <p:cNvPr id="12" name="Footer Placeholder 3">
            <a:extLst>
              <a:ext uri="{FF2B5EF4-FFF2-40B4-BE49-F238E27FC236}">
                <a16:creationId xmlns:a16="http://schemas.microsoft.com/office/drawing/2014/main" id="{2FE377F1-7753-443A-B1B4-61A32884E76D}"/>
              </a:ext>
            </a:extLst>
          </p:cNvPr>
          <p:cNvSpPr>
            <a:spLocks noGrp="1"/>
          </p:cNvSpPr>
          <p:nvPr>
            <p:ph type="ftr" sz="quarter" idx="11"/>
          </p:nvPr>
        </p:nvSpPr>
        <p:spPr>
          <a:xfrm rot="10800000">
            <a:off x="3686185" y="6459785"/>
            <a:ext cx="4822804" cy="365125"/>
          </a:xfrm>
        </p:spPr>
        <p:txBody>
          <a:bodyPr/>
          <a:lstStyle/>
          <a:p>
            <a:r>
              <a:rPr lang="en-US" sz="1800" dirty="0"/>
              <a:t>RL</a:t>
            </a:r>
          </a:p>
        </p:txBody>
      </p:sp>
    </p:spTree>
    <p:extLst>
      <p:ext uri="{BB962C8B-B14F-4D97-AF65-F5344CB8AC3E}">
        <p14:creationId xmlns:p14="http://schemas.microsoft.com/office/powerpoint/2010/main" val="76277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6</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603661" cy="707886"/>
          </a:xfrm>
          <a:prstGeom prst="rect">
            <a:avLst/>
          </a:prstGeom>
          <a:noFill/>
        </p:spPr>
        <p:txBody>
          <a:bodyPr wrap="none" rtlCol="0">
            <a:spAutoFit/>
          </a:bodyPr>
          <a:lstStyle/>
          <a:p>
            <a:r>
              <a:rPr lang="en-US" sz="4000" dirty="0"/>
              <a:t>What is RL?</a:t>
            </a:r>
          </a:p>
        </p:txBody>
      </p:sp>
      <p:pic>
        <p:nvPicPr>
          <p:cNvPr id="13" name="object 3">
            <a:extLst>
              <a:ext uri="{FF2B5EF4-FFF2-40B4-BE49-F238E27FC236}">
                <a16:creationId xmlns:a16="http://schemas.microsoft.com/office/drawing/2014/main" id="{EE84B61E-AC51-4D88-BD12-5741FF7359CA}"/>
              </a:ext>
            </a:extLst>
          </p:cNvPr>
          <p:cNvPicPr/>
          <p:nvPr/>
        </p:nvPicPr>
        <p:blipFill>
          <a:blip r:embed="rId3" cstate="print"/>
          <a:stretch>
            <a:fillRect/>
          </a:stretch>
        </p:blipFill>
        <p:spPr>
          <a:xfrm>
            <a:off x="750477" y="3018826"/>
            <a:ext cx="1143000" cy="1447800"/>
          </a:xfrm>
          <a:prstGeom prst="rect">
            <a:avLst/>
          </a:prstGeom>
        </p:spPr>
      </p:pic>
      <p:pic>
        <p:nvPicPr>
          <p:cNvPr id="14" name="object 4">
            <a:extLst>
              <a:ext uri="{FF2B5EF4-FFF2-40B4-BE49-F238E27FC236}">
                <a16:creationId xmlns:a16="http://schemas.microsoft.com/office/drawing/2014/main" id="{4E472BA8-3F13-4201-AA49-0C7F18CE6C43}"/>
              </a:ext>
            </a:extLst>
          </p:cNvPr>
          <p:cNvPicPr/>
          <p:nvPr/>
        </p:nvPicPr>
        <p:blipFill>
          <a:blip r:embed="rId4" cstate="print"/>
          <a:stretch>
            <a:fillRect/>
          </a:stretch>
        </p:blipFill>
        <p:spPr>
          <a:xfrm>
            <a:off x="3914301" y="3133126"/>
            <a:ext cx="1219200" cy="1219200"/>
          </a:xfrm>
          <a:prstGeom prst="rect">
            <a:avLst/>
          </a:prstGeom>
        </p:spPr>
      </p:pic>
      <p:grpSp>
        <p:nvGrpSpPr>
          <p:cNvPr id="15" name="object 5">
            <a:extLst>
              <a:ext uri="{FF2B5EF4-FFF2-40B4-BE49-F238E27FC236}">
                <a16:creationId xmlns:a16="http://schemas.microsoft.com/office/drawing/2014/main" id="{469F85D9-5E2B-421D-B1BD-9708C46F0903}"/>
              </a:ext>
            </a:extLst>
          </p:cNvPr>
          <p:cNvGrpSpPr/>
          <p:nvPr/>
        </p:nvGrpSpPr>
        <p:grpSpPr>
          <a:xfrm>
            <a:off x="1240950" y="2212376"/>
            <a:ext cx="3316604" cy="708025"/>
            <a:chOff x="924813" y="2375661"/>
            <a:chExt cx="3316604" cy="708025"/>
          </a:xfrm>
        </p:grpSpPr>
        <p:sp>
          <p:nvSpPr>
            <p:cNvPr id="16" name="object 6">
              <a:extLst>
                <a:ext uri="{FF2B5EF4-FFF2-40B4-BE49-F238E27FC236}">
                  <a16:creationId xmlns:a16="http://schemas.microsoft.com/office/drawing/2014/main" id="{0F8DAF1E-86BD-47CE-BB22-95C9A235EBCF}"/>
                </a:ext>
              </a:extLst>
            </p:cNvPr>
            <p:cNvSpPr/>
            <p:nvPr/>
          </p:nvSpPr>
          <p:spPr>
            <a:xfrm>
              <a:off x="2477261" y="2382011"/>
              <a:ext cx="1757680" cy="695325"/>
            </a:xfrm>
            <a:custGeom>
              <a:avLst/>
              <a:gdLst/>
              <a:ahLst/>
              <a:cxnLst/>
              <a:rect l="l" t="t" r="r" b="b"/>
              <a:pathLst>
                <a:path w="1757679" h="695325">
                  <a:moveTo>
                    <a:pt x="173736" y="0"/>
                  </a:moveTo>
                  <a:lnTo>
                    <a:pt x="0" y="0"/>
                  </a:lnTo>
                  <a:lnTo>
                    <a:pt x="61963" y="553"/>
                  </a:lnTo>
                  <a:lnTo>
                    <a:pt x="123410" y="2200"/>
                  </a:lnTo>
                  <a:lnTo>
                    <a:pt x="184288" y="4923"/>
                  </a:lnTo>
                  <a:lnTo>
                    <a:pt x="244542" y="8702"/>
                  </a:lnTo>
                  <a:lnTo>
                    <a:pt x="304120" y="13520"/>
                  </a:lnTo>
                  <a:lnTo>
                    <a:pt x="362967" y="19358"/>
                  </a:lnTo>
                  <a:lnTo>
                    <a:pt x="421030" y="26196"/>
                  </a:lnTo>
                  <a:lnTo>
                    <a:pt x="478257" y="34017"/>
                  </a:lnTo>
                  <a:lnTo>
                    <a:pt x="534592" y="42802"/>
                  </a:lnTo>
                  <a:lnTo>
                    <a:pt x="589983" y="52531"/>
                  </a:lnTo>
                  <a:lnTo>
                    <a:pt x="644376" y="63188"/>
                  </a:lnTo>
                  <a:lnTo>
                    <a:pt x="697718" y="74752"/>
                  </a:lnTo>
                  <a:lnTo>
                    <a:pt x="749955" y="87206"/>
                  </a:lnTo>
                  <a:lnTo>
                    <a:pt x="801034" y="100530"/>
                  </a:lnTo>
                  <a:lnTo>
                    <a:pt x="850901" y="114707"/>
                  </a:lnTo>
                  <a:lnTo>
                    <a:pt x="899502" y="129717"/>
                  </a:lnTo>
                  <a:lnTo>
                    <a:pt x="946784" y="145542"/>
                  </a:lnTo>
                  <a:lnTo>
                    <a:pt x="992695" y="162163"/>
                  </a:lnTo>
                  <a:lnTo>
                    <a:pt x="1037179" y="179561"/>
                  </a:lnTo>
                  <a:lnTo>
                    <a:pt x="1080184" y="197719"/>
                  </a:lnTo>
                  <a:lnTo>
                    <a:pt x="1121656" y="216618"/>
                  </a:lnTo>
                  <a:lnTo>
                    <a:pt x="1161541" y="236238"/>
                  </a:lnTo>
                  <a:lnTo>
                    <a:pt x="1199787" y="256561"/>
                  </a:lnTo>
                  <a:lnTo>
                    <a:pt x="1236339" y="277569"/>
                  </a:lnTo>
                  <a:lnTo>
                    <a:pt x="1271144" y="299243"/>
                  </a:lnTo>
                  <a:lnTo>
                    <a:pt x="1304149" y="321564"/>
                  </a:lnTo>
                  <a:lnTo>
                    <a:pt x="1335299" y="344515"/>
                  </a:lnTo>
                  <a:lnTo>
                    <a:pt x="1391825" y="392227"/>
                  </a:lnTo>
                  <a:lnTo>
                    <a:pt x="1440292" y="442230"/>
                  </a:lnTo>
                  <a:lnTo>
                    <a:pt x="1480274" y="494377"/>
                  </a:lnTo>
                  <a:lnTo>
                    <a:pt x="1496949" y="521208"/>
                  </a:lnTo>
                  <a:lnTo>
                    <a:pt x="1410080" y="521208"/>
                  </a:lnTo>
                  <a:lnTo>
                    <a:pt x="1632965" y="694943"/>
                  </a:lnTo>
                  <a:lnTo>
                    <a:pt x="1757552" y="521208"/>
                  </a:lnTo>
                  <a:lnTo>
                    <a:pt x="1670685" y="521208"/>
                  </a:lnTo>
                  <a:lnTo>
                    <a:pt x="1654010" y="494377"/>
                  </a:lnTo>
                  <a:lnTo>
                    <a:pt x="1614028" y="442230"/>
                  </a:lnTo>
                  <a:lnTo>
                    <a:pt x="1565561" y="392227"/>
                  </a:lnTo>
                  <a:lnTo>
                    <a:pt x="1509035" y="344515"/>
                  </a:lnTo>
                  <a:lnTo>
                    <a:pt x="1477885" y="321564"/>
                  </a:lnTo>
                  <a:lnTo>
                    <a:pt x="1444880" y="299243"/>
                  </a:lnTo>
                  <a:lnTo>
                    <a:pt x="1410075" y="277569"/>
                  </a:lnTo>
                  <a:lnTo>
                    <a:pt x="1373523" y="256561"/>
                  </a:lnTo>
                  <a:lnTo>
                    <a:pt x="1335277" y="236238"/>
                  </a:lnTo>
                  <a:lnTo>
                    <a:pt x="1295392" y="216618"/>
                  </a:lnTo>
                  <a:lnTo>
                    <a:pt x="1253920" y="197719"/>
                  </a:lnTo>
                  <a:lnTo>
                    <a:pt x="1210915" y="179561"/>
                  </a:lnTo>
                  <a:lnTo>
                    <a:pt x="1166431" y="162163"/>
                  </a:lnTo>
                  <a:lnTo>
                    <a:pt x="1120521" y="145541"/>
                  </a:lnTo>
                  <a:lnTo>
                    <a:pt x="1073238" y="129717"/>
                  </a:lnTo>
                  <a:lnTo>
                    <a:pt x="1024637" y="114707"/>
                  </a:lnTo>
                  <a:lnTo>
                    <a:pt x="974770" y="100530"/>
                  </a:lnTo>
                  <a:lnTo>
                    <a:pt x="923691" y="87206"/>
                  </a:lnTo>
                  <a:lnTo>
                    <a:pt x="871454" y="74752"/>
                  </a:lnTo>
                  <a:lnTo>
                    <a:pt x="818112" y="63188"/>
                  </a:lnTo>
                  <a:lnTo>
                    <a:pt x="763719" y="52531"/>
                  </a:lnTo>
                  <a:lnTo>
                    <a:pt x="708328" y="42802"/>
                  </a:lnTo>
                  <a:lnTo>
                    <a:pt x="651993" y="34017"/>
                  </a:lnTo>
                  <a:lnTo>
                    <a:pt x="594766" y="26196"/>
                  </a:lnTo>
                  <a:lnTo>
                    <a:pt x="536703" y="19358"/>
                  </a:lnTo>
                  <a:lnTo>
                    <a:pt x="477856" y="13520"/>
                  </a:lnTo>
                  <a:lnTo>
                    <a:pt x="418278" y="8702"/>
                  </a:lnTo>
                  <a:lnTo>
                    <a:pt x="358024" y="4923"/>
                  </a:lnTo>
                  <a:lnTo>
                    <a:pt x="297146" y="2200"/>
                  </a:lnTo>
                  <a:lnTo>
                    <a:pt x="235699" y="553"/>
                  </a:lnTo>
                  <a:lnTo>
                    <a:pt x="173736" y="0"/>
                  </a:lnTo>
                  <a:close/>
                </a:path>
              </a:pathLst>
            </a:custGeom>
            <a:solidFill>
              <a:srgbClr val="5B9BD4"/>
            </a:solidFill>
          </p:spPr>
          <p:txBody>
            <a:bodyPr wrap="square" lIns="0" tIns="0" rIns="0" bIns="0" rtlCol="0"/>
            <a:lstStyle/>
            <a:p>
              <a:endParaRPr/>
            </a:p>
          </p:txBody>
        </p:sp>
        <p:sp>
          <p:nvSpPr>
            <p:cNvPr id="17" name="object 7">
              <a:extLst>
                <a:ext uri="{FF2B5EF4-FFF2-40B4-BE49-F238E27FC236}">
                  <a16:creationId xmlns:a16="http://schemas.microsoft.com/office/drawing/2014/main" id="{3F8CD5F9-AD2B-4244-A89D-12AC6B4DFB33}"/>
                </a:ext>
              </a:extLst>
            </p:cNvPr>
            <p:cNvSpPr/>
            <p:nvPr/>
          </p:nvSpPr>
          <p:spPr>
            <a:xfrm>
              <a:off x="931163" y="2382011"/>
              <a:ext cx="1633220" cy="695325"/>
            </a:xfrm>
            <a:custGeom>
              <a:avLst/>
              <a:gdLst/>
              <a:ahLst/>
              <a:cxnLst/>
              <a:rect l="l" t="t" r="r" b="b"/>
              <a:pathLst>
                <a:path w="1633220" h="695325">
                  <a:moveTo>
                    <a:pt x="1546098" y="0"/>
                  </a:moveTo>
                  <a:lnTo>
                    <a:pt x="1480737" y="609"/>
                  </a:lnTo>
                  <a:lnTo>
                    <a:pt x="1416069" y="2422"/>
                  </a:lnTo>
                  <a:lnTo>
                    <a:pt x="1352146" y="5414"/>
                  </a:lnTo>
                  <a:lnTo>
                    <a:pt x="1289023" y="9562"/>
                  </a:lnTo>
                  <a:lnTo>
                    <a:pt x="1226752" y="14840"/>
                  </a:lnTo>
                  <a:lnTo>
                    <a:pt x="1165387" y="21225"/>
                  </a:lnTo>
                  <a:lnTo>
                    <a:pt x="1104983" y="28692"/>
                  </a:lnTo>
                  <a:lnTo>
                    <a:pt x="1045593" y="37218"/>
                  </a:lnTo>
                  <a:lnTo>
                    <a:pt x="987270" y="46779"/>
                  </a:lnTo>
                  <a:lnTo>
                    <a:pt x="930068" y="57350"/>
                  </a:lnTo>
                  <a:lnTo>
                    <a:pt x="874041" y="68907"/>
                  </a:lnTo>
                  <a:lnTo>
                    <a:pt x="819242" y="81426"/>
                  </a:lnTo>
                  <a:lnTo>
                    <a:pt x="765725" y="94883"/>
                  </a:lnTo>
                  <a:lnTo>
                    <a:pt x="713544" y="109253"/>
                  </a:lnTo>
                  <a:lnTo>
                    <a:pt x="662752" y="124514"/>
                  </a:lnTo>
                  <a:lnTo>
                    <a:pt x="613402" y="140640"/>
                  </a:lnTo>
                  <a:lnTo>
                    <a:pt x="565550" y="157607"/>
                  </a:lnTo>
                  <a:lnTo>
                    <a:pt x="519248" y="175392"/>
                  </a:lnTo>
                  <a:lnTo>
                    <a:pt x="474549" y="193970"/>
                  </a:lnTo>
                  <a:lnTo>
                    <a:pt x="431508" y="213317"/>
                  </a:lnTo>
                  <a:lnTo>
                    <a:pt x="390178" y="233409"/>
                  </a:lnTo>
                  <a:lnTo>
                    <a:pt x="350613" y="254221"/>
                  </a:lnTo>
                  <a:lnTo>
                    <a:pt x="312866" y="275731"/>
                  </a:lnTo>
                  <a:lnTo>
                    <a:pt x="276992" y="297913"/>
                  </a:lnTo>
                  <a:lnTo>
                    <a:pt x="243043" y="320743"/>
                  </a:lnTo>
                  <a:lnTo>
                    <a:pt x="211073" y="344198"/>
                  </a:lnTo>
                  <a:lnTo>
                    <a:pt x="181137" y="368253"/>
                  </a:lnTo>
                  <a:lnTo>
                    <a:pt x="127578" y="418066"/>
                  </a:lnTo>
                  <a:lnTo>
                    <a:pt x="82794" y="469991"/>
                  </a:lnTo>
                  <a:lnTo>
                    <a:pt x="47215" y="523834"/>
                  </a:lnTo>
                  <a:lnTo>
                    <a:pt x="21270" y="579403"/>
                  </a:lnTo>
                  <a:lnTo>
                    <a:pt x="5389" y="636504"/>
                  </a:lnTo>
                  <a:lnTo>
                    <a:pt x="0" y="694943"/>
                  </a:lnTo>
                  <a:lnTo>
                    <a:pt x="173736" y="694943"/>
                  </a:lnTo>
                  <a:lnTo>
                    <a:pt x="175130" y="665196"/>
                  </a:lnTo>
                  <a:lnTo>
                    <a:pt x="179275" y="635755"/>
                  </a:lnTo>
                  <a:lnTo>
                    <a:pt x="195603" y="577902"/>
                  </a:lnTo>
                  <a:lnTo>
                    <a:pt x="222282" y="521591"/>
                  </a:lnTo>
                  <a:lnTo>
                    <a:pt x="258874" y="467030"/>
                  </a:lnTo>
                  <a:lnTo>
                    <a:pt x="304941" y="414428"/>
                  </a:lnTo>
                  <a:lnTo>
                    <a:pt x="360045" y="363992"/>
                  </a:lnTo>
                  <a:lnTo>
                    <a:pt x="390850" y="339651"/>
                  </a:lnTo>
                  <a:lnTo>
                    <a:pt x="423750" y="315930"/>
                  </a:lnTo>
                  <a:lnTo>
                    <a:pt x="458691" y="292855"/>
                  </a:lnTo>
                  <a:lnTo>
                    <a:pt x="495618" y="270451"/>
                  </a:lnTo>
                  <a:lnTo>
                    <a:pt x="534476" y="248745"/>
                  </a:lnTo>
                  <a:lnTo>
                    <a:pt x="575211" y="227762"/>
                  </a:lnTo>
                  <a:lnTo>
                    <a:pt x="617767" y="207529"/>
                  </a:lnTo>
                  <a:lnTo>
                    <a:pt x="662091" y="188072"/>
                  </a:lnTo>
                  <a:lnTo>
                    <a:pt x="708127" y="169416"/>
                  </a:lnTo>
                  <a:lnTo>
                    <a:pt x="755821" y="151587"/>
                  </a:lnTo>
                  <a:lnTo>
                    <a:pt x="805117" y="134612"/>
                  </a:lnTo>
                  <a:lnTo>
                    <a:pt x="855963" y="118517"/>
                  </a:lnTo>
                  <a:lnTo>
                    <a:pt x="908302" y="103327"/>
                  </a:lnTo>
                  <a:lnTo>
                    <a:pt x="962080" y="89069"/>
                  </a:lnTo>
                  <a:lnTo>
                    <a:pt x="1017242" y="75768"/>
                  </a:lnTo>
                  <a:lnTo>
                    <a:pt x="1073734" y="63451"/>
                  </a:lnTo>
                  <a:lnTo>
                    <a:pt x="1131500" y="52143"/>
                  </a:lnTo>
                  <a:lnTo>
                    <a:pt x="1190487" y="41871"/>
                  </a:lnTo>
                  <a:lnTo>
                    <a:pt x="1250640" y="32660"/>
                  </a:lnTo>
                  <a:lnTo>
                    <a:pt x="1311903" y="24537"/>
                  </a:lnTo>
                  <a:lnTo>
                    <a:pt x="1374222" y="17527"/>
                  </a:lnTo>
                  <a:lnTo>
                    <a:pt x="1437542" y="11657"/>
                  </a:lnTo>
                  <a:lnTo>
                    <a:pt x="1501810" y="6952"/>
                  </a:lnTo>
                  <a:lnTo>
                    <a:pt x="1566969" y="3438"/>
                  </a:lnTo>
                  <a:lnTo>
                    <a:pt x="1632966" y="1142"/>
                  </a:lnTo>
                  <a:lnTo>
                    <a:pt x="1589532" y="285"/>
                  </a:lnTo>
                  <a:lnTo>
                    <a:pt x="1546098" y="0"/>
                  </a:lnTo>
                  <a:close/>
                </a:path>
              </a:pathLst>
            </a:custGeom>
            <a:solidFill>
              <a:srgbClr val="487CAB"/>
            </a:solidFill>
          </p:spPr>
          <p:txBody>
            <a:bodyPr wrap="square" lIns="0" tIns="0" rIns="0" bIns="0" rtlCol="0"/>
            <a:lstStyle/>
            <a:p>
              <a:endParaRPr/>
            </a:p>
          </p:txBody>
        </p:sp>
        <p:sp>
          <p:nvSpPr>
            <p:cNvPr id="18" name="object 8">
              <a:extLst>
                <a:ext uri="{FF2B5EF4-FFF2-40B4-BE49-F238E27FC236}">
                  <a16:creationId xmlns:a16="http://schemas.microsoft.com/office/drawing/2014/main" id="{E226F516-F9F7-4F26-8C37-8376CF3F4E23}"/>
                </a:ext>
              </a:extLst>
            </p:cNvPr>
            <p:cNvSpPr/>
            <p:nvPr/>
          </p:nvSpPr>
          <p:spPr>
            <a:xfrm>
              <a:off x="931163" y="2382011"/>
              <a:ext cx="3303904" cy="695325"/>
            </a:xfrm>
            <a:custGeom>
              <a:avLst/>
              <a:gdLst/>
              <a:ahLst/>
              <a:cxnLst/>
              <a:rect l="l" t="t" r="r" b="b"/>
              <a:pathLst>
                <a:path w="3303904" h="695325">
                  <a:moveTo>
                    <a:pt x="1632966" y="1142"/>
                  </a:moveTo>
                  <a:lnTo>
                    <a:pt x="1566969" y="3438"/>
                  </a:lnTo>
                  <a:lnTo>
                    <a:pt x="1501810" y="6952"/>
                  </a:lnTo>
                  <a:lnTo>
                    <a:pt x="1437542" y="11657"/>
                  </a:lnTo>
                  <a:lnTo>
                    <a:pt x="1374222" y="17527"/>
                  </a:lnTo>
                  <a:lnTo>
                    <a:pt x="1311903" y="24537"/>
                  </a:lnTo>
                  <a:lnTo>
                    <a:pt x="1250640" y="32660"/>
                  </a:lnTo>
                  <a:lnTo>
                    <a:pt x="1190487" y="41871"/>
                  </a:lnTo>
                  <a:lnTo>
                    <a:pt x="1131500" y="52143"/>
                  </a:lnTo>
                  <a:lnTo>
                    <a:pt x="1073734" y="63451"/>
                  </a:lnTo>
                  <a:lnTo>
                    <a:pt x="1017242" y="75768"/>
                  </a:lnTo>
                  <a:lnTo>
                    <a:pt x="962080" y="89069"/>
                  </a:lnTo>
                  <a:lnTo>
                    <a:pt x="908302" y="103327"/>
                  </a:lnTo>
                  <a:lnTo>
                    <a:pt x="855963" y="118517"/>
                  </a:lnTo>
                  <a:lnTo>
                    <a:pt x="805117" y="134612"/>
                  </a:lnTo>
                  <a:lnTo>
                    <a:pt x="755821" y="151587"/>
                  </a:lnTo>
                  <a:lnTo>
                    <a:pt x="708127" y="169416"/>
                  </a:lnTo>
                  <a:lnTo>
                    <a:pt x="662091" y="188072"/>
                  </a:lnTo>
                  <a:lnTo>
                    <a:pt x="617767" y="207529"/>
                  </a:lnTo>
                  <a:lnTo>
                    <a:pt x="575211" y="227762"/>
                  </a:lnTo>
                  <a:lnTo>
                    <a:pt x="534476" y="248745"/>
                  </a:lnTo>
                  <a:lnTo>
                    <a:pt x="495618" y="270451"/>
                  </a:lnTo>
                  <a:lnTo>
                    <a:pt x="458691" y="292855"/>
                  </a:lnTo>
                  <a:lnTo>
                    <a:pt x="423750" y="315930"/>
                  </a:lnTo>
                  <a:lnTo>
                    <a:pt x="390850" y="339651"/>
                  </a:lnTo>
                  <a:lnTo>
                    <a:pt x="360045" y="363992"/>
                  </a:lnTo>
                  <a:lnTo>
                    <a:pt x="304941" y="414428"/>
                  </a:lnTo>
                  <a:lnTo>
                    <a:pt x="258874" y="467030"/>
                  </a:lnTo>
                  <a:lnTo>
                    <a:pt x="222282" y="521591"/>
                  </a:lnTo>
                  <a:lnTo>
                    <a:pt x="195603" y="577902"/>
                  </a:lnTo>
                  <a:lnTo>
                    <a:pt x="179275" y="635755"/>
                  </a:lnTo>
                  <a:lnTo>
                    <a:pt x="173736" y="694943"/>
                  </a:lnTo>
                  <a:lnTo>
                    <a:pt x="0" y="694943"/>
                  </a:lnTo>
                  <a:lnTo>
                    <a:pt x="5389" y="636504"/>
                  </a:lnTo>
                  <a:lnTo>
                    <a:pt x="21270" y="579403"/>
                  </a:lnTo>
                  <a:lnTo>
                    <a:pt x="47215" y="523834"/>
                  </a:lnTo>
                  <a:lnTo>
                    <a:pt x="82794" y="469991"/>
                  </a:lnTo>
                  <a:lnTo>
                    <a:pt x="127578" y="418066"/>
                  </a:lnTo>
                  <a:lnTo>
                    <a:pt x="181137" y="368253"/>
                  </a:lnTo>
                  <a:lnTo>
                    <a:pt x="211073" y="344198"/>
                  </a:lnTo>
                  <a:lnTo>
                    <a:pt x="243043" y="320743"/>
                  </a:lnTo>
                  <a:lnTo>
                    <a:pt x="276992" y="297913"/>
                  </a:lnTo>
                  <a:lnTo>
                    <a:pt x="312866" y="275731"/>
                  </a:lnTo>
                  <a:lnTo>
                    <a:pt x="350613" y="254221"/>
                  </a:lnTo>
                  <a:lnTo>
                    <a:pt x="390178" y="233409"/>
                  </a:lnTo>
                  <a:lnTo>
                    <a:pt x="431508" y="213317"/>
                  </a:lnTo>
                  <a:lnTo>
                    <a:pt x="474549" y="193970"/>
                  </a:lnTo>
                  <a:lnTo>
                    <a:pt x="519248" y="175392"/>
                  </a:lnTo>
                  <a:lnTo>
                    <a:pt x="565550" y="157607"/>
                  </a:lnTo>
                  <a:lnTo>
                    <a:pt x="613402" y="140640"/>
                  </a:lnTo>
                  <a:lnTo>
                    <a:pt x="662752" y="124514"/>
                  </a:lnTo>
                  <a:lnTo>
                    <a:pt x="713544" y="109253"/>
                  </a:lnTo>
                  <a:lnTo>
                    <a:pt x="765725" y="94883"/>
                  </a:lnTo>
                  <a:lnTo>
                    <a:pt x="819242" y="81426"/>
                  </a:lnTo>
                  <a:lnTo>
                    <a:pt x="874041" y="68907"/>
                  </a:lnTo>
                  <a:lnTo>
                    <a:pt x="930068" y="57350"/>
                  </a:lnTo>
                  <a:lnTo>
                    <a:pt x="987270" y="46779"/>
                  </a:lnTo>
                  <a:lnTo>
                    <a:pt x="1045593" y="37218"/>
                  </a:lnTo>
                  <a:lnTo>
                    <a:pt x="1104983" y="28692"/>
                  </a:lnTo>
                  <a:lnTo>
                    <a:pt x="1165387" y="21225"/>
                  </a:lnTo>
                  <a:lnTo>
                    <a:pt x="1226752" y="14840"/>
                  </a:lnTo>
                  <a:lnTo>
                    <a:pt x="1289023" y="9562"/>
                  </a:lnTo>
                  <a:lnTo>
                    <a:pt x="1352146" y="5414"/>
                  </a:lnTo>
                  <a:lnTo>
                    <a:pt x="1416069" y="2422"/>
                  </a:lnTo>
                  <a:lnTo>
                    <a:pt x="1480737" y="609"/>
                  </a:lnTo>
                  <a:lnTo>
                    <a:pt x="1546098" y="0"/>
                  </a:lnTo>
                  <a:lnTo>
                    <a:pt x="1719834" y="0"/>
                  </a:lnTo>
                  <a:lnTo>
                    <a:pt x="1781797" y="553"/>
                  </a:lnTo>
                  <a:lnTo>
                    <a:pt x="1843244" y="2200"/>
                  </a:lnTo>
                  <a:lnTo>
                    <a:pt x="1904122" y="4923"/>
                  </a:lnTo>
                  <a:lnTo>
                    <a:pt x="1964376" y="8702"/>
                  </a:lnTo>
                  <a:lnTo>
                    <a:pt x="2023954" y="13520"/>
                  </a:lnTo>
                  <a:lnTo>
                    <a:pt x="2082801" y="19358"/>
                  </a:lnTo>
                  <a:lnTo>
                    <a:pt x="2140864" y="26196"/>
                  </a:lnTo>
                  <a:lnTo>
                    <a:pt x="2198091" y="34017"/>
                  </a:lnTo>
                  <a:lnTo>
                    <a:pt x="2254426" y="42802"/>
                  </a:lnTo>
                  <a:lnTo>
                    <a:pt x="2309817" y="52531"/>
                  </a:lnTo>
                  <a:lnTo>
                    <a:pt x="2364210" y="63188"/>
                  </a:lnTo>
                  <a:lnTo>
                    <a:pt x="2417552" y="74752"/>
                  </a:lnTo>
                  <a:lnTo>
                    <a:pt x="2469789" y="87206"/>
                  </a:lnTo>
                  <a:lnTo>
                    <a:pt x="2520868" y="100530"/>
                  </a:lnTo>
                  <a:lnTo>
                    <a:pt x="2570735" y="114707"/>
                  </a:lnTo>
                  <a:lnTo>
                    <a:pt x="2619336" y="129717"/>
                  </a:lnTo>
                  <a:lnTo>
                    <a:pt x="2666619" y="145541"/>
                  </a:lnTo>
                  <a:lnTo>
                    <a:pt x="2712529" y="162163"/>
                  </a:lnTo>
                  <a:lnTo>
                    <a:pt x="2757013" y="179561"/>
                  </a:lnTo>
                  <a:lnTo>
                    <a:pt x="2800018" y="197719"/>
                  </a:lnTo>
                  <a:lnTo>
                    <a:pt x="2841490" y="216618"/>
                  </a:lnTo>
                  <a:lnTo>
                    <a:pt x="2881375" y="236238"/>
                  </a:lnTo>
                  <a:lnTo>
                    <a:pt x="2919621" y="256561"/>
                  </a:lnTo>
                  <a:lnTo>
                    <a:pt x="2956173" y="277569"/>
                  </a:lnTo>
                  <a:lnTo>
                    <a:pt x="2990978" y="299243"/>
                  </a:lnTo>
                  <a:lnTo>
                    <a:pt x="3023983" y="321564"/>
                  </a:lnTo>
                  <a:lnTo>
                    <a:pt x="3055133" y="344515"/>
                  </a:lnTo>
                  <a:lnTo>
                    <a:pt x="3111659" y="392227"/>
                  </a:lnTo>
                  <a:lnTo>
                    <a:pt x="3160126" y="442230"/>
                  </a:lnTo>
                  <a:lnTo>
                    <a:pt x="3200108" y="494377"/>
                  </a:lnTo>
                  <a:lnTo>
                    <a:pt x="3216783" y="521208"/>
                  </a:lnTo>
                  <a:lnTo>
                    <a:pt x="3303651" y="521208"/>
                  </a:lnTo>
                  <a:lnTo>
                    <a:pt x="3179064" y="694943"/>
                  </a:lnTo>
                  <a:lnTo>
                    <a:pt x="2956179" y="521208"/>
                  </a:lnTo>
                  <a:lnTo>
                    <a:pt x="3043047" y="521208"/>
                  </a:lnTo>
                  <a:lnTo>
                    <a:pt x="3026372" y="494377"/>
                  </a:lnTo>
                  <a:lnTo>
                    <a:pt x="2986390" y="442230"/>
                  </a:lnTo>
                  <a:lnTo>
                    <a:pt x="2937923" y="392227"/>
                  </a:lnTo>
                  <a:lnTo>
                    <a:pt x="2881397" y="344515"/>
                  </a:lnTo>
                  <a:lnTo>
                    <a:pt x="2850247" y="321564"/>
                  </a:lnTo>
                  <a:lnTo>
                    <a:pt x="2817242" y="299243"/>
                  </a:lnTo>
                  <a:lnTo>
                    <a:pt x="2782437" y="277569"/>
                  </a:lnTo>
                  <a:lnTo>
                    <a:pt x="2745885" y="256561"/>
                  </a:lnTo>
                  <a:lnTo>
                    <a:pt x="2707639" y="236238"/>
                  </a:lnTo>
                  <a:lnTo>
                    <a:pt x="2667754" y="216618"/>
                  </a:lnTo>
                  <a:lnTo>
                    <a:pt x="2626282" y="197719"/>
                  </a:lnTo>
                  <a:lnTo>
                    <a:pt x="2583277" y="179561"/>
                  </a:lnTo>
                  <a:lnTo>
                    <a:pt x="2538793" y="162163"/>
                  </a:lnTo>
                  <a:lnTo>
                    <a:pt x="2492882" y="145542"/>
                  </a:lnTo>
                  <a:lnTo>
                    <a:pt x="2445600" y="129717"/>
                  </a:lnTo>
                  <a:lnTo>
                    <a:pt x="2396999" y="114707"/>
                  </a:lnTo>
                  <a:lnTo>
                    <a:pt x="2347132" y="100530"/>
                  </a:lnTo>
                  <a:lnTo>
                    <a:pt x="2296053" y="87206"/>
                  </a:lnTo>
                  <a:lnTo>
                    <a:pt x="2243816" y="74752"/>
                  </a:lnTo>
                  <a:lnTo>
                    <a:pt x="2190474" y="63188"/>
                  </a:lnTo>
                  <a:lnTo>
                    <a:pt x="2136081" y="52531"/>
                  </a:lnTo>
                  <a:lnTo>
                    <a:pt x="2080690" y="42802"/>
                  </a:lnTo>
                  <a:lnTo>
                    <a:pt x="2024355" y="34017"/>
                  </a:lnTo>
                  <a:lnTo>
                    <a:pt x="1967128" y="26196"/>
                  </a:lnTo>
                  <a:lnTo>
                    <a:pt x="1909065" y="19358"/>
                  </a:lnTo>
                  <a:lnTo>
                    <a:pt x="1850218" y="13520"/>
                  </a:lnTo>
                  <a:lnTo>
                    <a:pt x="1790640" y="8702"/>
                  </a:lnTo>
                  <a:lnTo>
                    <a:pt x="1730386" y="4923"/>
                  </a:lnTo>
                  <a:lnTo>
                    <a:pt x="1669508" y="2200"/>
                  </a:lnTo>
                  <a:lnTo>
                    <a:pt x="1608061" y="553"/>
                  </a:lnTo>
                  <a:lnTo>
                    <a:pt x="1546098" y="0"/>
                  </a:lnTo>
                </a:path>
              </a:pathLst>
            </a:custGeom>
            <a:ln w="12700">
              <a:solidFill>
                <a:srgbClr val="41709C"/>
              </a:solidFill>
            </a:ln>
          </p:spPr>
          <p:txBody>
            <a:bodyPr wrap="square" lIns="0" tIns="0" rIns="0" bIns="0" rtlCol="0"/>
            <a:lstStyle/>
            <a:p>
              <a:endParaRPr/>
            </a:p>
          </p:txBody>
        </p:sp>
      </p:grpSp>
      <p:sp>
        <p:nvSpPr>
          <p:cNvPr id="19" name="object 9">
            <a:extLst>
              <a:ext uri="{FF2B5EF4-FFF2-40B4-BE49-F238E27FC236}">
                <a16:creationId xmlns:a16="http://schemas.microsoft.com/office/drawing/2014/main" id="{5108EDD5-5065-474D-8061-569C9571C4D5}"/>
              </a:ext>
            </a:extLst>
          </p:cNvPr>
          <p:cNvSpPr txBox="1"/>
          <p:nvPr/>
        </p:nvSpPr>
        <p:spPr>
          <a:xfrm>
            <a:off x="1958501" y="1757336"/>
            <a:ext cx="17354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decisions</a:t>
            </a:r>
            <a:r>
              <a:rPr sz="1800" spc="-55" dirty="0">
                <a:latin typeface="Calibri"/>
                <a:cs typeface="Calibri"/>
              </a:rPr>
              <a:t> </a:t>
            </a:r>
            <a:r>
              <a:rPr sz="1800" spc="-5" dirty="0">
                <a:latin typeface="Calibri"/>
                <a:cs typeface="Calibri"/>
              </a:rPr>
              <a:t>(actions)</a:t>
            </a:r>
            <a:endParaRPr sz="1800" dirty="0">
              <a:latin typeface="Calibri"/>
              <a:cs typeface="Calibri"/>
            </a:endParaRPr>
          </a:p>
        </p:txBody>
      </p:sp>
      <p:grpSp>
        <p:nvGrpSpPr>
          <p:cNvPr id="20" name="object 10">
            <a:extLst>
              <a:ext uri="{FF2B5EF4-FFF2-40B4-BE49-F238E27FC236}">
                <a16:creationId xmlns:a16="http://schemas.microsoft.com/office/drawing/2014/main" id="{2304D2BB-402A-455A-A8AE-5AA6EF1EE4B8}"/>
              </a:ext>
            </a:extLst>
          </p:cNvPr>
          <p:cNvGrpSpPr/>
          <p:nvPr/>
        </p:nvGrpSpPr>
        <p:grpSpPr>
          <a:xfrm>
            <a:off x="1213849" y="4565432"/>
            <a:ext cx="3316604" cy="708025"/>
            <a:chOff x="897712" y="4728717"/>
            <a:chExt cx="3316604" cy="708025"/>
          </a:xfrm>
        </p:grpSpPr>
        <p:sp>
          <p:nvSpPr>
            <p:cNvPr id="21" name="object 11">
              <a:extLst>
                <a:ext uri="{FF2B5EF4-FFF2-40B4-BE49-F238E27FC236}">
                  <a16:creationId xmlns:a16="http://schemas.microsoft.com/office/drawing/2014/main" id="{A6710F42-225D-4C28-819E-FB37640785F5}"/>
                </a:ext>
              </a:extLst>
            </p:cNvPr>
            <p:cNvSpPr/>
            <p:nvPr/>
          </p:nvSpPr>
          <p:spPr>
            <a:xfrm>
              <a:off x="904062" y="4735067"/>
              <a:ext cx="1757680" cy="695325"/>
            </a:xfrm>
            <a:custGeom>
              <a:avLst/>
              <a:gdLst/>
              <a:ahLst/>
              <a:cxnLst/>
              <a:rect l="l" t="t" r="r" b="b"/>
              <a:pathLst>
                <a:path w="1757680" h="695325">
                  <a:moveTo>
                    <a:pt x="124637" y="0"/>
                  </a:moveTo>
                  <a:lnTo>
                    <a:pt x="0" y="173735"/>
                  </a:lnTo>
                  <a:lnTo>
                    <a:pt x="86867" y="173735"/>
                  </a:lnTo>
                  <a:lnTo>
                    <a:pt x="103551" y="200566"/>
                  </a:lnTo>
                  <a:lnTo>
                    <a:pt x="143547" y="252713"/>
                  </a:lnTo>
                  <a:lnTo>
                    <a:pt x="192027" y="302716"/>
                  </a:lnTo>
                  <a:lnTo>
                    <a:pt x="248562" y="350428"/>
                  </a:lnTo>
                  <a:lnTo>
                    <a:pt x="279716" y="373379"/>
                  </a:lnTo>
                  <a:lnTo>
                    <a:pt x="312724" y="395700"/>
                  </a:lnTo>
                  <a:lnTo>
                    <a:pt x="347532" y="417374"/>
                  </a:lnTo>
                  <a:lnTo>
                    <a:pt x="384087" y="438382"/>
                  </a:lnTo>
                  <a:lnTo>
                    <a:pt x="422334" y="458705"/>
                  </a:lnTo>
                  <a:lnTo>
                    <a:pt x="462221" y="478325"/>
                  </a:lnTo>
                  <a:lnTo>
                    <a:pt x="503694" y="497224"/>
                  </a:lnTo>
                  <a:lnTo>
                    <a:pt x="546700" y="515382"/>
                  </a:lnTo>
                  <a:lnTo>
                    <a:pt x="591185" y="532780"/>
                  </a:lnTo>
                  <a:lnTo>
                    <a:pt x="637095" y="549401"/>
                  </a:lnTo>
                  <a:lnTo>
                    <a:pt x="684377" y="565226"/>
                  </a:lnTo>
                  <a:lnTo>
                    <a:pt x="732978" y="580236"/>
                  </a:lnTo>
                  <a:lnTo>
                    <a:pt x="782845" y="594413"/>
                  </a:lnTo>
                  <a:lnTo>
                    <a:pt x="833923" y="607737"/>
                  </a:lnTo>
                  <a:lnTo>
                    <a:pt x="886159" y="620191"/>
                  </a:lnTo>
                  <a:lnTo>
                    <a:pt x="939500" y="631755"/>
                  </a:lnTo>
                  <a:lnTo>
                    <a:pt x="993892" y="642412"/>
                  </a:lnTo>
                  <a:lnTo>
                    <a:pt x="1049282" y="652141"/>
                  </a:lnTo>
                  <a:lnTo>
                    <a:pt x="1105616" y="660926"/>
                  </a:lnTo>
                  <a:lnTo>
                    <a:pt x="1162841" y="668747"/>
                  </a:lnTo>
                  <a:lnTo>
                    <a:pt x="1220903" y="675585"/>
                  </a:lnTo>
                  <a:lnTo>
                    <a:pt x="1279750" y="681423"/>
                  </a:lnTo>
                  <a:lnTo>
                    <a:pt x="1339326" y="686241"/>
                  </a:lnTo>
                  <a:lnTo>
                    <a:pt x="1399580" y="690020"/>
                  </a:lnTo>
                  <a:lnTo>
                    <a:pt x="1460457" y="692743"/>
                  </a:lnTo>
                  <a:lnTo>
                    <a:pt x="1521904" y="694390"/>
                  </a:lnTo>
                  <a:lnTo>
                    <a:pt x="1583867" y="694943"/>
                  </a:lnTo>
                  <a:lnTo>
                    <a:pt x="1757603" y="694943"/>
                  </a:lnTo>
                  <a:lnTo>
                    <a:pt x="1695640" y="694390"/>
                  </a:lnTo>
                  <a:lnTo>
                    <a:pt x="1634192" y="692743"/>
                  </a:lnTo>
                  <a:lnTo>
                    <a:pt x="1573315" y="690020"/>
                  </a:lnTo>
                  <a:lnTo>
                    <a:pt x="1513060" y="686241"/>
                  </a:lnTo>
                  <a:lnTo>
                    <a:pt x="1453483" y="681423"/>
                  </a:lnTo>
                  <a:lnTo>
                    <a:pt x="1394635" y="675585"/>
                  </a:lnTo>
                  <a:lnTo>
                    <a:pt x="1336572" y="668747"/>
                  </a:lnTo>
                  <a:lnTo>
                    <a:pt x="1279346" y="660926"/>
                  </a:lnTo>
                  <a:lnTo>
                    <a:pt x="1223010" y="652141"/>
                  </a:lnTo>
                  <a:lnTo>
                    <a:pt x="1167619" y="642412"/>
                  </a:lnTo>
                  <a:lnTo>
                    <a:pt x="1113225" y="631755"/>
                  </a:lnTo>
                  <a:lnTo>
                    <a:pt x="1059883" y="620191"/>
                  </a:lnTo>
                  <a:lnTo>
                    <a:pt x="1007645" y="607737"/>
                  </a:lnTo>
                  <a:lnTo>
                    <a:pt x="956566" y="594413"/>
                  </a:lnTo>
                  <a:lnTo>
                    <a:pt x="906698" y="580236"/>
                  </a:lnTo>
                  <a:lnTo>
                    <a:pt x="858096" y="565226"/>
                  </a:lnTo>
                  <a:lnTo>
                    <a:pt x="810812" y="549401"/>
                  </a:lnTo>
                  <a:lnTo>
                    <a:pt x="764901" y="532780"/>
                  </a:lnTo>
                  <a:lnTo>
                    <a:pt x="720415" y="515382"/>
                  </a:lnTo>
                  <a:lnTo>
                    <a:pt x="677409" y="497224"/>
                  </a:lnTo>
                  <a:lnTo>
                    <a:pt x="635935" y="478325"/>
                  </a:lnTo>
                  <a:lnTo>
                    <a:pt x="596048" y="458705"/>
                  </a:lnTo>
                  <a:lnTo>
                    <a:pt x="557800" y="438382"/>
                  </a:lnTo>
                  <a:lnTo>
                    <a:pt x="521246" y="417374"/>
                  </a:lnTo>
                  <a:lnTo>
                    <a:pt x="486439" y="395700"/>
                  </a:lnTo>
                  <a:lnTo>
                    <a:pt x="453431" y="373379"/>
                  </a:lnTo>
                  <a:lnTo>
                    <a:pt x="422278" y="350428"/>
                  </a:lnTo>
                  <a:lnTo>
                    <a:pt x="365746" y="302716"/>
                  </a:lnTo>
                  <a:lnTo>
                    <a:pt x="317272" y="252713"/>
                  </a:lnTo>
                  <a:lnTo>
                    <a:pt x="277283" y="200566"/>
                  </a:lnTo>
                  <a:lnTo>
                    <a:pt x="260603" y="173735"/>
                  </a:lnTo>
                  <a:lnTo>
                    <a:pt x="347472" y="173735"/>
                  </a:lnTo>
                  <a:lnTo>
                    <a:pt x="124637" y="0"/>
                  </a:lnTo>
                  <a:close/>
                </a:path>
              </a:pathLst>
            </a:custGeom>
            <a:solidFill>
              <a:srgbClr val="5B9BD4"/>
            </a:solidFill>
          </p:spPr>
          <p:txBody>
            <a:bodyPr wrap="square" lIns="0" tIns="0" rIns="0" bIns="0" rtlCol="0"/>
            <a:lstStyle/>
            <a:p>
              <a:endParaRPr/>
            </a:p>
          </p:txBody>
        </p:sp>
        <p:sp>
          <p:nvSpPr>
            <p:cNvPr id="22" name="object 12">
              <a:extLst>
                <a:ext uri="{FF2B5EF4-FFF2-40B4-BE49-F238E27FC236}">
                  <a16:creationId xmlns:a16="http://schemas.microsoft.com/office/drawing/2014/main" id="{F939F911-59E4-4928-8BC5-C3C437766DDA}"/>
                </a:ext>
              </a:extLst>
            </p:cNvPr>
            <p:cNvSpPr/>
            <p:nvPr/>
          </p:nvSpPr>
          <p:spPr>
            <a:xfrm>
              <a:off x="2574797" y="4735067"/>
              <a:ext cx="1633220" cy="695325"/>
            </a:xfrm>
            <a:custGeom>
              <a:avLst/>
              <a:gdLst/>
              <a:ahLst/>
              <a:cxnLst/>
              <a:rect l="l" t="t" r="r" b="b"/>
              <a:pathLst>
                <a:path w="1633220" h="695325">
                  <a:moveTo>
                    <a:pt x="1632965" y="0"/>
                  </a:moveTo>
                  <a:lnTo>
                    <a:pt x="1459229" y="0"/>
                  </a:lnTo>
                  <a:lnTo>
                    <a:pt x="1457835" y="29747"/>
                  </a:lnTo>
                  <a:lnTo>
                    <a:pt x="1453690" y="59188"/>
                  </a:lnTo>
                  <a:lnTo>
                    <a:pt x="1437362" y="117041"/>
                  </a:lnTo>
                  <a:lnTo>
                    <a:pt x="1410683" y="173352"/>
                  </a:lnTo>
                  <a:lnTo>
                    <a:pt x="1374091" y="227913"/>
                  </a:lnTo>
                  <a:lnTo>
                    <a:pt x="1328024" y="280515"/>
                  </a:lnTo>
                  <a:lnTo>
                    <a:pt x="1272920" y="330951"/>
                  </a:lnTo>
                  <a:lnTo>
                    <a:pt x="1242115" y="355292"/>
                  </a:lnTo>
                  <a:lnTo>
                    <a:pt x="1209215" y="379013"/>
                  </a:lnTo>
                  <a:lnTo>
                    <a:pt x="1174274" y="402088"/>
                  </a:lnTo>
                  <a:lnTo>
                    <a:pt x="1137347" y="424492"/>
                  </a:lnTo>
                  <a:lnTo>
                    <a:pt x="1098489" y="446198"/>
                  </a:lnTo>
                  <a:lnTo>
                    <a:pt x="1057754" y="467181"/>
                  </a:lnTo>
                  <a:lnTo>
                    <a:pt x="1015198" y="487414"/>
                  </a:lnTo>
                  <a:lnTo>
                    <a:pt x="970874" y="506871"/>
                  </a:lnTo>
                  <a:lnTo>
                    <a:pt x="924838" y="525527"/>
                  </a:lnTo>
                  <a:lnTo>
                    <a:pt x="877144" y="543356"/>
                  </a:lnTo>
                  <a:lnTo>
                    <a:pt x="827848" y="560331"/>
                  </a:lnTo>
                  <a:lnTo>
                    <a:pt x="777002" y="576426"/>
                  </a:lnTo>
                  <a:lnTo>
                    <a:pt x="724663" y="591616"/>
                  </a:lnTo>
                  <a:lnTo>
                    <a:pt x="670885" y="605874"/>
                  </a:lnTo>
                  <a:lnTo>
                    <a:pt x="615723" y="619175"/>
                  </a:lnTo>
                  <a:lnTo>
                    <a:pt x="559231" y="631492"/>
                  </a:lnTo>
                  <a:lnTo>
                    <a:pt x="501465" y="642800"/>
                  </a:lnTo>
                  <a:lnTo>
                    <a:pt x="442478" y="653072"/>
                  </a:lnTo>
                  <a:lnTo>
                    <a:pt x="382325" y="662283"/>
                  </a:lnTo>
                  <a:lnTo>
                    <a:pt x="321062" y="670406"/>
                  </a:lnTo>
                  <a:lnTo>
                    <a:pt x="258743" y="677416"/>
                  </a:lnTo>
                  <a:lnTo>
                    <a:pt x="195423" y="683286"/>
                  </a:lnTo>
                  <a:lnTo>
                    <a:pt x="131155" y="687991"/>
                  </a:lnTo>
                  <a:lnTo>
                    <a:pt x="65996" y="691505"/>
                  </a:lnTo>
                  <a:lnTo>
                    <a:pt x="0" y="693800"/>
                  </a:lnTo>
                  <a:lnTo>
                    <a:pt x="43433" y="694658"/>
                  </a:lnTo>
                  <a:lnTo>
                    <a:pt x="86868" y="694943"/>
                  </a:lnTo>
                  <a:lnTo>
                    <a:pt x="152228" y="694334"/>
                  </a:lnTo>
                  <a:lnTo>
                    <a:pt x="216896" y="692521"/>
                  </a:lnTo>
                  <a:lnTo>
                    <a:pt x="280819" y="689529"/>
                  </a:lnTo>
                  <a:lnTo>
                    <a:pt x="343942" y="685381"/>
                  </a:lnTo>
                  <a:lnTo>
                    <a:pt x="406213" y="680103"/>
                  </a:lnTo>
                  <a:lnTo>
                    <a:pt x="467578" y="673718"/>
                  </a:lnTo>
                  <a:lnTo>
                    <a:pt x="527982" y="666251"/>
                  </a:lnTo>
                  <a:lnTo>
                    <a:pt x="587372" y="657725"/>
                  </a:lnTo>
                  <a:lnTo>
                    <a:pt x="645695" y="648164"/>
                  </a:lnTo>
                  <a:lnTo>
                    <a:pt x="702897" y="637593"/>
                  </a:lnTo>
                  <a:lnTo>
                    <a:pt x="758924" y="626036"/>
                  </a:lnTo>
                  <a:lnTo>
                    <a:pt x="813723" y="613517"/>
                  </a:lnTo>
                  <a:lnTo>
                    <a:pt x="867240" y="600060"/>
                  </a:lnTo>
                  <a:lnTo>
                    <a:pt x="919421" y="585690"/>
                  </a:lnTo>
                  <a:lnTo>
                    <a:pt x="970213" y="570429"/>
                  </a:lnTo>
                  <a:lnTo>
                    <a:pt x="1019563" y="554303"/>
                  </a:lnTo>
                  <a:lnTo>
                    <a:pt x="1067415" y="537336"/>
                  </a:lnTo>
                  <a:lnTo>
                    <a:pt x="1113717" y="519551"/>
                  </a:lnTo>
                  <a:lnTo>
                    <a:pt x="1158416" y="500973"/>
                  </a:lnTo>
                  <a:lnTo>
                    <a:pt x="1201457" y="481626"/>
                  </a:lnTo>
                  <a:lnTo>
                    <a:pt x="1242787" y="461534"/>
                  </a:lnTo>
                  <a:lnTo>
                    <a:pt x="1282352" y="440722"/>
                  </a:lnTo>
                  <a:lnTo>
                    <a:pt x="1320099" y="419212"/>
                  </a:lnTo>
                  <a:lnTo>
                    <a:pt x="1355973" y="397030"/>
                  </a:lnTo>
                  <a:lnTo>
                    <a:pt x="1389922" y="374200"/>
                  </a:lnTo>
                  <a:lnTo>
                    <a:pt x="1421891" y="350745"/>
                  </a:lnTo>
                  <a:lnTo>
                    <a:pt x="1451828" y="326690"/>
                  </a:lnTo>
                  <a:lnTo>
                    <a:pt x="1505387" y="276877"/>
                  </a:lnTo>
                  <a:lnTo>
                    <a:pt x="1550171" y="224952"/>
                  </a:lnTo>
                  <a:lnTo>
                    <a:pt x="1585750" y="171109"/>
                  </a:lnTo>
                  <a:lnTo>
                    <a:pt x="1611695" y="115540"/>
                  </a:lnTo>
                  <a:lnTo>
                    <a:pt x="1627576" y="58439"/>
                  </a:lnTo>
                  <a:lnTo>
                    <a:pt x="1631609" y="29375"/>
                  </a:lnTo>
                  <a:lnTo>
                    <a:pt x="1632965" y="0"/>
                  </a:lnTo>
                  <a:close/>
                </a:path>
              </a:pathLst>
            </a:custGeom>
            <a:solidFill>
              <a:srgbClr val="487CAB"/>
            </a:solidFill>
          </p:spPr>
          <p:txBody>
            <a:bodyPr wrap="square" lIns="0" tIns="0" rIns="0" bIns="0" rtlCol="0"/>
            <a:lstStyle/>
            <a:p>
              <a:endParaRPr/>
            </a:p>
          </p:txBody>
        </p:sp>
        <p:sp>
          <p:nvSpPr>
            <p:cNvPr id="23" name="object 13">
              <a:extLst>
                <a:ext uri="{FF2B5EF4-FFF2-40B4-BE49-F238E27FC236}">
                  <a16:creationId xmlns:a16="http://schemas.microsoft.com/office/drawing/2014/main" id="{94D61DDF-8ECA-4220-A409-5A842C2901CC}"/>
                </a:ext>
              </a:extLst>
            </p:cNvPr>
            <p:cNvSpPr/>
            <p:nvPr/>
          </p:nvSpPr>
          <p:spPr>
            <a:xfrm>
              <a:off x="904062" y="4735067"/>
              <a:ext cx="3303904" cy="695325"/>
            </a:xfrm>
            <a:custGeom>
              <a:avLst/>
              <a:gdLst/>
              <a:ahLst/>
              <a:cxnLst/>
              <a:rect l="l" t="t" r="r" b="b"/>
              <a:pathLst>
                <a:path w="3303904" h="695325">
                  <a:moveTo>
                    <a:pt x="1670735" y="693800"/>
                  </a:moveTo>
                  <a:lnTo>
                    <a:pt x="1736732" y="691505"/>
                  </a:lnTo>
                  <a:lnTo>
                    <a:pt x="1801891" y="687991"/>
                  </a:lnTo>
                  <a:lnTo>
                    <a:pt x="1866158" y="683286"/>
                  </a:lnTo>
                  <a:lnTo>
                    <a:pt x="1929479" y="677416"/>
                  </a:lnTo>
                  <a:lnTo>
                    <a:pt x="1991798" y="670406"/>
                  </a:lnTo>
                  <a:lnTo>
                    <a:pt x="2053061" y="662283"/>
                  </a:lnTo>
                  <a:lnTo>
                    <a:pt x="2113214" y="653072"/>
                  </a:lnTo>
                  <a:lnTo>
                    <a:pt x="2172200" y="642800"/>
                  </a:lnTo>
                  <a:lnTo>
                    <a:pt x="2229967" y="631492"/>
                  </a:lnTo>
                  <a:lnTo>
                    <a:pt x="2286459" y="619175"/>
                  </a:lnTo>
                  <a:lnTo>
                    <a:pt x="2341621" y="605874"/>
                  </a:lnTo>
                  <a:lnTo>
                    <a:pt x="2395399" y="591616"/>
                  </a:lnTo>
                  <a:lnTo>
                    <a:pt x="2447738" y="576426"/>
                  </a:lnTo>
                  <a:lnTo>
                    <a:pt x="2498583" y="560331"/>
                  </a:lnTo>
                  <a:lnTo>
                    <a:pt x="2547880" y="543356"/>
                  </a:lnTo>
                  <a:lnTo>
                    <a:pt x="2595574" y="525527"/>
                  </a:lnTo>
                  <a:lnTo>
                    <a:pt x="2641610" y="506871"/>
                  </a:lnTo>
                  <a:lnTo>
                    <a:pt x="2685934" y="487414"/>
                  </a:lnTo>
                  <a:lnTo>
                    <a:pt x="2728490" y="467181"/>
                  </a:lnTo>
                  <a:lnTo>
                    <a:pt x="2769225" y="446198"/>
                  </a:lnTo>
                  <a:lnTo>
                    <a:pt x="2808083" y="424492"/>
                  </a:lnTo>
                  <a:lnTo>
                    <a:pt x="2845010" y="402088"/>
                  </a:lnTo>
                  <a:lnTo>
                    <a:pt x="2879950" y="379013"/>
                  </a:lnTo>
                  <a:lnTo>
                    <a:pt x="2912851" y="355292"/>
                  </a:lnTo>
                  <a:lnTo>
                    <a:pt x="2943655" y="330951"/>
                  </a:lnTo>
                  <a:lnTo>
                    <a:pt x="2998760" y="280515"/>
                  </a:lnTo>
                  <a:lnTo>
                    <a:pt x="3044827" y="227913"/>
                  </a:lnTo>
                  <a:lnTo>
                    <a:pt x="3081419" y="173352"/>
                  </a:lnTo>
                  <a:lnTo>
                    <a:pt x="3108097" y="117041"/>
                  </a:lnTo>
                  <a:lnTo>
                    <a:pt x="3124425" y="59188"/>
                  </a:lnTo>
                  <a:lnTo>
                    <a:pt x="3129965" y="0"/>
                  </a:lnTo>
                  <a:lnTo>
                    <a:pt x="3303701" y="0"/>
                  </a:lnTo>
                  <a:lnTo>
                    <a:pt x="3298312" y="58439"/>
                  </a:lnTo>
                  <a:lnTo>
                    <a:pt x="3282431" y="115540"/>
                  </a:lnTo>
                  <a:lnTo>
                    <a:pt x="3256486" y="171109"/>
                  </a:lnTo>
                  <a:lnTo>
                    <a:pt x="3220907" y="224952"/>
                  </a:lnTo>
                  <a:lnTo>
                    <a:pt x="3176123" y="276877"/>
                  </a:lnTo>
                  <a:lnTo>
                    <a:pt x="3122564" y="326690"/>
                  </a:lnTo>
                  <a:lnTo>
                    <a:pt x="3092627" y="350745"/>
                  </a:lnTo>
                  <a:lnTo>
                    <a:pt x="3060658" y="374200"/>
                  </a:lnTo>
                  <a:lnTo>
                    <a:pt x="3026709" y="397030"/>
                  </a:lnTo>
                  <a:lnTo>
                    <a:pt x="2990834" y="419212"/>
                  </a:lnTo>
                  <a:lnTo>
                    <a:pt x="2953088" y="440722"/>
                  </a:lnTo>
                  <a:lnTo>
                    <a:pt x="2913523" y="461534"/>
                  </a:lnTo>
                  <a:lnTo>
                    <a:pt x="2872193" y="481626"/>
                  </a:lnTo>
                  <a:lnTo>
                    <a:pt x="2829152" y="500973"/>
                  </a:lnTo>
                  <a:lnTo>
                    <a:pt x="2784453" y="519551"/>
                  </a:lnTo>
                  <a:lnTo>
                    <a:pt x="2738151" y="537336"/>
                  </a:lnTo>
                  <a:lnTo>
                    <a:pt x="2690298" y="554303"/>
                  </a:lnTo>
                  <a:lnTo>
                    <a:pt x="2640949" y="570429"/>
                  </a:lnTo>
                  <a:lnTo>
                    <a:pt x="2590157" y="585690"/>
                  </a:lnTo>
                  <a:lnTo>
                    <a:pt x="2537976" y="600060"/>
                  </a:lnTo>
                  <a:lnTo>
                    <a:pt x="2484459" y="613517"/>
                  </a:lnTo>
                  <a:lnTo>
                    <a:pt x="2429660" y="626036"/>
                  </a:lnTo>
                  <a:lnTo>
                    <a:pt x="2373633" y="637593"/>
                  </a:lnTo>
                  <a:lnTo>
                    <a:pt x="2316431" y="648164"/>
                  </a:lnTo>
                  <a:lnTo>
                    <a:pt x="2258108" y="657725"/>
                  </a:lnTo>
                  <a:lnTo>
                    <a:pt x="2198718" y="666251"/>
                  </a:lnTo>
                  <a:lnTo>
                    <a:pt x="2138313" y="673718"/>
                  </a:lnTo>
                  <a:lnTo>
                    <a:pt x="2076949" y="680103"/>
                  </a:lnTo>
                  <a:lnTo>
                    <a:pt x="2014678" y="685381"/>
                  </a:lnTo>
                  <a:lnTo>
                    <a:pt x="1951555" y="689529"/>
                  </a:lnTo>
                  <a:lnTo>
                    <a:pt x="1887632" y="692521"/>
                  </a:lnTo>
                  <a:lnTo>
                    <a:pt x="1822964" y="694334"/>
                  </a:lnTo>
                  <a:lnTo>
                    <a:pt x="1757603" y="694943"/>
                  </a:lnTo>
                  <a:lnTo>
                    <a:pt x="1583867" y="694943"/>
                  </a:lnTo>
                  <a:lnTo>
                    <a:pt x="1521904" y="694390"/>
                  </a:lnTo>
                  <a:lnTo>
                    <a:pt x="1460457" y="692743"/>
                  </a:lnTo>
                  <a:lnTo>
                    <a:pt x="1399580" y="690020"/>
                  </a:lnTo>
                  <a:lnTo>
                    <a:pt x="1339326" y="686241"/>
                  </a:lnTo>
                  <a:lnTo>
                    <a:pt x="1279750" y="681423"/>
                  </a:lnTo>
                  <a:lnTo>
                    <a:pt x="1220903" y="675585"/>
                  </a:lnTo>
                  <a:lnTo>
                    <a:pt x="1162841" y="668747"/>
                  </a:lnTo>
                  <a:lnTo>
                    <a:pt x="1105616" y="660926"/>
                  </a:lnTo>
                  <a:lnTo>
                    <a:pt x="1049282" y="652141"/>
                  </a:lnTo>
                  <a:lnTo>
                    <a:pt x="993892" y="642412"/>
                  </a:lnTo>
                  <a:lnTo>
                    <a:pt x="939500" y="631755"/>
                  </a:lnTo>
                  <a:lnTo>
                    <a:pt x="886159" y="620191"/>
                  </a:lnTo>
                  <a:lnTo>
                    <a:pt x="833923" y="607737"/>
                  </a:lnTo>
                  <a:lnTo>
                    <a:pt x="782845" y="594413"/>
                  </a:lnTo>
                  <a:lnTo>
                    <a:pt x="732978" y="580236"/>
                  </a:lnTo>
                  <a:lnTo>
                    <a:pt x="684377" y="565226"/>
                  </a:lnTo>
                  <a:lnTo>
                    <a:pt x="637095" y="549401"/>
                  </a:lnTo>
                  <a:lnTo>
                    <a:pt x="591185" y="532780"/>
                  </a:lnTo>
                  <a:lnTo>
                    <a:pt x="546700" y="515382"/>
                  </a:lnTo>
                  <a:lnTo>
                    <a:pt x="503694" y="497224"/>
                  </a:lnTo>
                  <a:lnTo>
                    <a:pt x="462221" y="478325"/>
                  </a:lnTo>
                  <a:lnTo>
                    <a:pt x="422334" y="458705"/>
                  </a:lnTo>
                  <a:lnTo>
                    <a:pt x="384087" y="438382"/>
                  </a:lnTo>
                  <a:lnTo>
                    <a:pt x="347532" y="417374"/>
                  </a:lnTo>
                  <a:lnTo>
                    <a:pt x="312724" y="395700"/>
                  </a:lnTo>
                  <a:lnTo>
                    <a:pt x="279716" y="373379"/>
                  </a:lnTo>
                  <a:lnTo>
                    <a:pt x="248562" y="350428"/>
                  </a:lnTo>
                  <a:lnTo>
                    <a:pt x="192027" y="302716"/>
                  </a:lnTo>
                  <a:lnTo>
                    <a:pt x="143547" y="252713"/>
                  </a:lnTo>
                  <a:lnTo>
                    <a:pt x="103551" y="200566"/>
                  </a:lnTo>
                  <a:lnTo>
                    <a:pt x="86867" y="173735"/>
                  </a:lnTo>
                  <a:lnTo>
                    <a:pt x="0" y="173735"/>
                  </a:lnTo>
                  <a:lnTo>
                    <a:pt x="124637" y="0"/>
                  </a:lnTo>
                  <a:lnTo>
                    <a:pt x="347472" y="173735"/>
                  </a:lnTo>
                  <a:lnTo>
                    <a:pt x="260603" y="173735"/>
                  </a:lnTo>
                  <a:lnTo>
                    <a:pt x="277283" y="200566"/>
                  </a:lnTo>
                  <a:lnTo>
                    <a:pt x="317272" y="252713"/>
                  </a:lnTo>
                  <a:lnTo>
                    <a:pt x="365746" y="302716"/>
                  </a:lnTo>
                  <a:lnTo>
                    <a:pt x="422278" y="350428"/>
                  </a:lnTo>
                  <a:lnTo>
                    <a:pt x="453431" y="373379"/>
                  </a:lnTo>
                  <a:lnTo>
                    <a:pt x="486439" y="395700"/>
                  </a:lnTo>
                  <a:lnTo>
                    <a:pt x="521246" y="417374"/>
                  </a:lnTo>
                  <a:lnTo>
                    <a:pt x="557800" y="438382"/>
                  </a:lnTo>
                  <a:lnTo>
                    <a:pt x="596048" y="458705"/>
                  </a:lnTo>
                  <a:lnTo>
                    <a:pt x="635935" y="478325"/>
                  </a:lnTo>
                  <a:lnTo>
                    <a:pt x="677409" y="497224"/>
                  </a:lnTo>
                  <a:lnTo>
                    <a:pt x="720415" y="515382"/>
                  </a:lnTo>
                  <a:lnTo>
                    <a:pt x="764901" y="532780"/>
                  </a:lnTo>
                  <a:lnTo>
                    <a:pt x="810812" y="549401"/>
                  </a:lnTo>
                  <a:lnTo>
                    <a:pt x="858096" y="565226"/>
                  </a:lnTo>
                  <a:lnTo>
                    <a:pt x="906698" y="580236"/>
                  </a:lnTo>
                  <a:lnTo>
                    <a:pt x="956566" y="594413"/>
                  </a:lnTo>
                  <a:lnTo>
                    <a:pt x="1007645" y="607737"/>
                  </a:lnTo>
                  <a:lnTo>
                    <a:pt x="1059883" y="620191"/>
                  </a:lnTo>
                  <a:lnTo>
                    <a:pt x="1113225" y="631755"/>
                  </a:lnTo>
                  <a:lnTo>
                    <a:pt x="1167619" y="642412"/>
                  </a:lnTo>
                  <a:lnTo>
                    <a:pt x="1223010" y="652141"/>
                  </a:lnTo>
                  <a:lnTo>
                    <a:pt x="1279346" y="660926"/>
                  </a:lnTo>
                  <a:lnTo>
                    <a:pt x="1336572" y="668747"/>
                  </a:lnTo>
                  <a:lnTo>
                    <a:pt x="1394635" y="675585"/>
                  </a:lnTo>
                  <a:lnTo>
                    <a:pt x="1453483" y="681423"/>
                  </a:lnTo>
                  <a:lnTo>
                    <a:pt x="1513060" y="686241"/>
                  </a:lnTo>
                  <a:lnTo>
                    <a:pt x="1573315" y="690020"/>
                  </a:lnTo>
                  <a:lnTo>
                    <a:pt x="1634192" y="692743"/>
                  </a:lnTo>
                  <a:lnTo>
                    <a:pt x="1695640" y="694390"/>
                  </a:lnTo>
                  <a:lnTo>
                    <a:pt x="1757603" y="694943"/>
                  </a:lnTo>
                </a:path>
              </a:pathLst>
            </a:custGeom>
            <a:ln w="12700">
              <a:solidFill>
                <a:srgbClr val="41709C"/>
              </a:solidFill>
            </a:ln>
          </p:spPr>
          <p:txBody>
            <a:bodyPr wrap="square" lIns="0" tIns="0" rIns="0" bIns="0" rtlCol="0"/>
            <a:lstStyle/>
            <a:p>
              <a:endParaRPr/>
            </a:p>
          </p:txBody>
        </p:sp>
      </p:grpSp>
      <p:sp>
        <p:nvSpPr>
          <p:cNvPr id="24" name="object 14">
            <a:extLst>
              <a:ext uri="{FF2B5EF4-FFF2-40B4-BE49-F238E27FC236}">
                <a16:creationId xmlns:a16="http://schemas.microsoft.com/office/drawing/2014/main" id="{0F3FBF56-2B63-476E-9CD0-93B3AC628B7B}"/>
              </a:ext>
            </a:extLst>
          </p:cNvPr>
          <p:cNvSpPr txBox="1"/>
          <p:nvPr/>
        </p:nvSpPr>
        <p:spPr>
          <a:xfrm>
            <a:off x="2169447" y="5319864"/>
            <a:ext cx="1339215" cy="840740"/>
          </a:xfrm>
          <a:prstGeom prst="rect">
            <a:avLst/>
          </a:prstGeom>
        </p:spPr>
        <p:txBody>
          <a:bodyPr vert="horz" wrap="square" lIns="0" tIns="16510" rIns="0" bIns="0" rtlCol="0">
            <a:spAutoFit/>
          </a:bodyPr>
          <a:lstStyle/>
          <a:p>
            <a:pPr marL="12700" marR="5080">
              <a:lnSpc>
                <a:spcPct val="98500"/>
              </a:lnSpc>
              <a:spcBef>
                <a:spcPts val="130"/>
              </a:spcBef>
            </a:pPr>
            <a:r>
              <a:rPr sz="1800" u="sng" spc="-20" dirty="0">
                <a:uFill>
                  <a:solidFill>
                    <a:srgbClr val="000000"/>
                  </a:solidFill>
                </a:uFill>
                <a:latin typeface="Calibri"/>
                <a:cs typeface="Calibri"/>
              </a:rPr>
              <a:t>c</a:t>
            </a:r>
            <a:r>
              <a:rPr sz="1800" u="sng" spc="-5" dirty="0">
                <a:uFill>
                  <a:solidFill>
                    <a:srgbClr val="000000"/>
                  </a:solidFill>
                </a:uFill>
                <a:latin typeface="Calibri"/>
                <a:cs typeface="Calibri"/>
              </a:rPr>
              <a:t>on</a:t>
            </a:r>
            <a:r>
              <a:rPr sz="1800" u="sng" dirty="0">
                <a:uFill>
                  <a:solidFill>
                    <a:srgbClr val="000000"/>
                  </a:solidFill>
                </a:uFill>
                <a:latin typeface="Calibri"/>
                <a:cs typeface="Calibri"/>
              </a:rPr>
              <a:t>se</a:t>
            </a:r>
            <a:r>
              <a:rPr sz="1800" u="sng" spc="5" dirty="0">
                <a:uFill>
                  <a:solidFill>
                    <a:srgbClr val="000000"/>
                  </a:solidFill>
                </a:uFill>
                <a:latin typeface="Calibri"/>
                <a:cs typeface="Calibri"/>
              </a:rPr>
              <a:t>q</a:t>
            </a:r>
            <a:r>
              <a:rPr sz="1800" u="sng" spc="-5" dirty="0">
                <a:uFill>
                  <a:solidFill>
                    <a:srgbClr val="000000"/>
                  </a:solidFill>
                </a:uFill>
                <a:latin typeface="Calibri"/>
                <a:cs typeface="Calibri"/>
              </a:rPr>
              <a:t>u</a:t>
            </a:r>
            <a:r>
              <a:rPr sz="1800" u="sng" dirty="0">
                <a:uFill>
                  <a:solidFill>
                    <a:srgbClr val="000000"/>
                  </a:solidFill>
                </a:uFill>
                <a:latin typeface="Calibri"/>
                <a:cs typeface="Calibri"/>
              </a:rPr>
              <a:t>e</a:t>
            </a:r>
            <a:r>
              <a:rPr sz="1800" u="sng" spc="-5" dirty="0">
                <a:uFill>
                  <a:solidFill>
                    <a:srgbClr val="000000"/>
                  </a:solidFill>
                </a:uFill>
                <a:latin typeface="Calibri"/>
                <a:cs typeface="Calibri"/>
              </a:rPr>
              <a:t>nces </a:t>
            </a:r>
            <a:r>
              <a:rPr sz="1800" spc="-5" dirty="0">
                <a:latin typeface="Calibri"/>
                <a:cs typeface="Calibri"/>
              </a:rPr>
              <a:t> </a:t>
            </a:r>
            <a:r>
              <a:rPr sz="1800" spc="-10" dirty="0">
                <a:latin typeface="Calibri"/>
                <a:cs typeface="Calibri"/>
              </a:rPr>
              <a:t>observations </a:t>
            </a:r>
            <a:r>
              <a:rPr sz="1800" spc="-5" dirty="0">
                <a:latin typeface="Calibri"/>
                <a:cs typeface="Calibri"/>
              </a:rPr>
              <a:t> </a:t>
            </a:r>
            <a:r>
              <a:rPr sz="1800" spc="-20" dirty="0">
                <a:latin typeface="Calibri"/>
                <a:cs typeface="Calibri"/>
              </a:rPr>
              <a:t>rewards</a:t>
            </a:r>
            <a:endParaRPr sz="1800">
              <a:latin typeface="Calibri"/>
              <a:cs typeface="Calibri"/>
            </a:endParaRPr>
          </a:p>
        </p:txBody>
      </p:sp>
      <p:pic>
        <p:nvPicPr>
          <p:cNvPr id="25" name="object 15">
            <a:extLst>
              <a:ext uri="{FF2B5EF4-FFF2-40B4-BE49-F238E27FC236}">
                <a16:creationId xmlns:a16="http://schemas.microsoft.com/office/drawing/2014/main" id="{CC697368-0E38-4D95-A5A5-A8B629DF4C32}"/>
              </a:ext>
            </a:extLst>
          </p:cNvPr>
          <p:cNvPicPr/>
          <p:nvPr/>
        </p:nvPicPr>
        <p:blipFill>
          <a:blip r:embed="rId5" cstate="print"/>
          <a:stretch>
            <a:fillRect/>
          </a:stretch>
        </p:blipFill>
        <p:spPr>
          <a:xfrm>
            <a:off x="5971281" y="1353826"/>
            <a:ext cx="2831326" cy="1906219"/>
          </a:xfrm>
          <a:prstGeom prst="rect">
            <a:avLst/>
          </a:prstGeom>
        </p:spPr>
      </p:pic>
      <p:pic>
        <p:nvPicPr>
          <p:cNvPr id="26" name="object 17">
            <a:extLst>
              <a:ext uri="{FF2B5EF4-FFF2-40B4-BE49-F238E27FC236}">
                <a16:creationId xmlns:a16="http://schemas.microsoft.com/office/drawing/2014/main" id="{CD0606CE-7F31-4219-8F48-3B47D5137680}"/>
              </a:ext>
            </a:extLst>
          </p:cNvPr>
          <p:cNvPicPr/>
          <p:nvPr/>
        </p:nvPicPr>
        <p:blipFill>
          <a:blip r:embed="rId6" cstate="print"/>
          <a:stretch>
            <a:fillRect/>
          </a:stretch>
        </p:blipFill>
        <p:spPr>
          <a:xfrm>
            <a:off x="9512689" y="3666690"/>
            <a:ext cx="2087561" cy="1587572"/>
          </a:xfrm>
          <a:prstGeom prst="rect">
            <a:avLst/>
          </a:prstGeom>
        </p:spPr>
      </p:pic>
      <p:sp>
        <p:nvSpPr>
          <p:cNvPr id="27" name="object 18">
            <a:extLst>
              <a:ext uri="{FF2B5EF4-FFF2-40B4-BE49-F238E27FC236}">
                <a16:creationId xmlns:a16="http://schemas.microsoft.com/office/drawing/2014/main" id="{1993ACA9-5848-4952-94F7-C1DE085124B9}"/>
              </a:ext>
            </a:extLst>
          </p:cNvPr>
          <p:cNvSpPr txBox="1"/>
          <p:nvPr/>
        </p:nvSpPr>
        <p:spPr>
          <a:xfrm>
            <a:off x="9970183" y="5409471"/>
            <a:ext cx="121348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Mnih</a:t>
            </a:r>
            <a:r>
              <a:rPr sz="1600" spc="-35" dirty="0">
                <a:latin typeface="Calibri"/>
                <a:cs typeface="Calibri"/>
              </a:rPr>
              <a:t> </a:t>
            </a:r>
            <a:r>
              <a:rPr sz="1600" spc="-15" dirty="0">
                <a:latin typeface="Calibri"/>
                <a:cs typeface="Calibri"/>
              </a:rPr>
              <a:t>et</a:t>
            </a:r>
            <a:r>
              <a:rPr sz="1600" spc="-20" dirty="0">
                <a:latin typeface="Calibri"/>
                <a:cs typeface="Calibri"/>
              </a:rPr>
              <a:t> </a:t>
            </a:r>
            <a:r>
              <a:rPr sz="1600" spc="-5" dirty="0">
                <a:latin typeface="Calibri"/>
                <a:cs typeface="Calibri"/>
              </a:rPr>
              <a:t>al.</a:t>
            </a:r>
            <a:r>
              <a:rPr sz="1600" spc="-25" dirty="0">
                <a:latin typeface="Calibri"/>
                <a:cs typeface="Calibri"/>
              </a:rPr>
              <a:t> </a:t>
            </a:r>
            <a:r>
              <a:rPr sz="1600" spc="-5" dirty="0">
                <a:latin typeface="Calibri"/>
                <a:cs typeface="Calibri"/>
              </a:rPr>
              <a:t>‘13</a:t>
            </a:r>
            <a:endParaRPr sz="1600" dirty="0">
              <a:latin typeface="Calibri"/>
              <a:cs typeface="Calibri"/>
            </a:endParaRPr>
          </a:p>
        </p:txBody>
      </p:sp>
      <p:grpSp>
        <p:nvGrpSpPr>
          <p:cNvPr id="28" name="object 19">
            <a:extLst>
              <a:ext uri="{FF2B5EF4-FFF2-40B4-BE49-F238E27FC236}">
                <a16:creationId xmlns:a16="http://schemas.microsoft.com/office/drawing/2014/main" id="{C9A164B6-0147-4491-8F86-5E7DE12E8B99}"/>
              </a:ext>
            </a:extLst>
          </p:cNvPr>
          <p:cNvGrpSpPr/>
          <p:nvPr/>
        </p:nvGrpSpPr>
        <p:grpSpPr>
          <a:xfrm>
            <a:off x="5744710" y="4187533"/>
            <a:ext cx="2948779" cy="1132331"/>
            <a:chOff x="6161532" y="3634740"/>
            <a:chExt cx="1984375" cy="762000"/>
          </a:xfrm>
        </p:grpSpPr>
        <p:pic>
          <p:nvPicPr>
            <p:cNvPr id="29" name="object 20">
              <a:extLst>
                <a:ext uri="{FF2B5EF4-FFF2-40B4-BE49-F238E27FC236}">
                  <a16:creationId xmlns:a16="http://schemas.microsoft.com/office/drawing/2014/main" id="{E168A98D-A0E6-4E54-BAD4-157064AF753C}"/>
                </a:ext>
              </a:extLst>
            </p:cNvPr>
            <p:cNvPicPr/>
            <p:nvPr/>
          </p:nvPicPr>
          <p:blipFill>
            <a:blip r:embed="rId7" cstate="print"/>
            <a:stretch>
              <a:fillRect/>
            </a:stretch>
          </p:blipFill>
          <p:spPr>
            <a:xfrm>
              <a:off x="7456932" y="3668051"/>
              <a:ext cx="688848" cy="728688"/>
            </a:xfrm>
            <a:prstGeom prst="rect">
              <a:avLst/>
            </a:prstGeom>
          </p:spPr>
        </p:pic>
        <p:pic>
          <p:nvPicPr>
            <p:cNvPr id="30" name="object 21">
              <a:extLst>
                <a:ext uri="{FF2B5EF4-FFF2-40B4-BE49-F238E27FC236}">
                  <a16:creationId xmlns:a16="http://schemas.microsoft.com/office/drawing/2014/main" id="{1A0026F3-CFC8-4CC5-B2BD-3AFA25BE9AF7}"/>
                </a:ext>
              </a:extLst>
            </p:cNvPr>
            <p:cNvPicPr/>
            <p:nvPr/>
          </p:nvPicPr>
          <p:blipFill>
            <a:blip r:embed="rId8" cstate="print"/>
            <a:stretch>
              <a:fillRect/>
            </a:stretch>
          </p:blipFill>
          <p:spPr>
            <a:xfrm>
              <a:off x="6161532" y="3634740"/>
              <a:ext cx="1271015" cy="762000"/>
            </a:xfrm>
            <a:prstGeom prst="rect">
              <a:avLst/>
            </a:prstGeom>
          </p:spPr>
        </p:pic>
      </p:grpSp>
      <p:sp>
        <p:nvSpPr>
          <p:cNvPr id="31" name="object 22">
            <a:extLst>
              <a:ext uri="{FF2B5EF4-FFF2-40B4-BE49-F238E27FC236}">
                <a16:creationId xmlns:a16="http://schemas.microsoft.com/office/drawing/2014/main" id="{2C9A93FE-F3FA-4B31-A2C8-65EAE183FE75}"/>
              </a:ext>
            </a:extLst>
          </p:cNvPr>
          <p:cNvSpPr txBox="1"/>
          <p:nvPr/>
        </p:nvSpPr>
        <p:spPr>
          <a:xfrm>
            <a:off x="6095999" y="5409471"/>
            <a:ext cx="20701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Schulman</a:t>
            </a:r>
            <a:r>
              <a:rPr sz="1600" spc="-35" dirty="0">
                <a:latin typeface="Calibri"/>
                <a:cs typeface="Calibri"/>
              </a:rPr>
              <a:t> </a:t>
            </a:r>
            <a:r>
              <a:rPr sz="1600" spc="-10" dirty="0">
                <a:latin typeface="Calibri"/>
                <a:cs typeface="Calibri"/>
              </a:rPr>
              <a:t>et</a:t>
            </a:r>
            <a:r>
              <a:rPr sz="1600" spc="-5" dirty="0">
                <a:latin typeface="Calibri"/>
                <a:cs typeface="Calibri"/>
              </a:rPr>
              <a:t> </a:t>
            </a:r>
            <a:r>
              <a:rPr sz="1600" dirty="0">
                <a:latin typeface="Calibri"/>
                <a:cs typeface="Calibri"/>
              </a:rPr>
              <a:t>al.</a:t>
            </a:r>
            <a:r>
              <a:rPr sz="1600" spc="-30" dirty="0">
                <a:latin typeface="Calibri"/>
                <a:cs typeface="Calibri"/>
              </a:rPr>
              <a:t> </a:t>
            </a:r>
            <a:r>
              <a:rPr sz="1600" spc="-5" dirty="0">
                <a:latin typeface="Calibri"/>
                <a:cs typeface="Calibri"/>
              </a:rPr>
              <a:t>’14</a:t>
            </a:r>
            <a:r>
              <a:rPr sz="1600" dirty="0">
                <a:latin typeface="Calibri"/>
                <a:cs typeface="Calibri"/>
              </a:rPr>
              <a:t> </a:t>
            </a:r>
            <a:r>
              <a:rPr sz="1600" spc="-5" dirty="0">
                <a:latin typeface="Calibri"/>
                <a:cs typeface="Calibri"/>
              </a:rPr>
              <a:t>&amp;</a:t>
            </a:r>
            <a:r>
              <a:rPr sz="1600" spc="-30" dirty="0">
                <a:latin typeface="Calibri"/>
                <a:cs typeface="Calibri"/>
              </a:rPr>
              <a:t> </a:t>
            </a:r>
            <a:r>
              <a:rPr sz="1600" spc="-5" dirty="0">
                <a:latin typeface="Calibri"/>
                <a:cs typeface="Calibri"/>
              </a:rPr>
              <a:t>‘15</a:t>
            </a:r>
            <a:endParaRPr sz="1600" dirty="0">
              <a:latin typeface="Calibri"/>
              <a:cs typeface="Calibri"/>
            </a:endParaRPr>
          </a:p>
        </p:txBody>
      </p:sp>
      <p:sp>
        <p:nvSpPr>
          <p:cNvPr id="55" name="TextBox 54">
            <a:extLst>
              <a:ext uri="{FF2B5EF4-FFF2-40B4-BE49-F238E27FC236}">
                <a16:creationId xmlns:a16="http://schemas.microsoft.com/office/drawing/2014/main" id="{AF2B195D-A15F-4AB9-88E4-ECB27EDB4769}"/>
              </a:ext>
            </a:extLst>
          </p:cNvPr>
          <p:cNvSpPr txBox="1"/>
          <p:nvPr/>
        </p:nvSpPr>
        <p:spPr>
          <a:xfrm>
            <a:off x="3508662" y="801031"/>
            <a:ext cx="6562295" cy="369332"/>
          </a:xfrm>
          <a:prstGeom prst="rect">
            <a:avLst/>
          </a:prstGeom>
          <a:noFill/>
        </p:spPr>
        <p:txBody>
          <a:bodyPr wrap="square" rtlCol="0">
            <a:spAutoFit/>
          </a:bodyPr>
          <a:lstStyle/>
          <a:p>
            <a:r>
              <a:rPr lang="en-US" sz="1800" dirty="0"/>
              <a:t>Reinforcement learning provides a formalism for </a:t>
            </a:r>
            <a:r>
              <a:rPr lang="en-US" sz="1800" i="1" dirty="0"/>
              <a:t>behavior</a:t>
            </a:r>
            <a:endParaRPr lang="en-US" i="1" dirty="0"/>
          </a:p>
        </p:txBody>
      </p:sp>
      <p:sp>
        <p:nvSpPr>
          <p:cNvPr id="32" name="Footer Placeholder 3">
            <a:extLst>
              <a:ext uri="{FF2B5EF4-FFF2-40B4-BE49-F238E27FC236}">
                <a16:creationId xmlns:a16="http://schemas.microsoft.com/office/drawing/2014/main" id="{C8B60BB8-06B6-4D9C-9376-0DE1FC70B7C7}"/>
              </a:ext>
            </a:extLst>
          </p:cNvPr>
          <p:cNvSpPr>
            <a:spLocks noGrp="1"/>
          </p:cNvSpPr>
          <p:nvPr>
            <p:ph type="ftr" sz="quarter" idx="11"/>
          </p:nvPr>
        </p:nvSpPr>
        <p:spPr>
          <a:xfrm rot="10800000">
            <a:off x="3686185" y="6459785"/>
            <a:ext cx="4822804" cy="365125"/>
          </a:xfrm>
        </p:spPr>
        <p:txBody>
          <a:bodyPr/>
          <a:lstStyle/>
          <a:p>
            <a:r>
              <a:rPr lang="en-US" sz="1800" dirty="0"/>
              <a:t>RL</a:t>
            </a:r>
          </a:p>
        </p:txBody>
      </p:sp>
    </p:spTree>
    <p:extLst>
      <p:ext uri="{BB962C8B-B14F-4D97-AF65-F5344CB8AC3E}">
        <p14:creationId xmlns:p14="http://schemas.microsoft.com/office/powerpoint/2010/main" val="406018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7</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UPRL Approach</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41" name="Picture 40" descr="Diagram&#10;&#10;Description automatically generated">
            <a:extLst>
              <a:ext uri="{FF2B5EF4-FFF2-40B4-BE49-F238E27FC236}">
                <a16:creationId xmlns:a16="http://schemas.microsoft.com/office/drawing/2014/main" id="{34C58D0A-DF3A-4377-97F5-542613018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967" y="1582993"/>
            <a:ext cx="8505524" cy="3692013"/>
          </a:xfrm>
          <a:prstGeom prst="rect">
            <a:avLst/>
          </a:prstGeom>
        </p:spPr>
      </p:pic>
      <p:sp>
        <p:nvSpPr>
          <p:cNvPr id="42" name="TextBox 41">
            <a:extLst>
              <a:ext uri="{FF2B5EF4-FFF2-40B4-BE49-F238E27FC236}">
                <a16:creationId xmlns:a16="http://schemas.microsoft.com/office/drawing/2014/main" id="{7866BB8A-DC52-4E25-BA25-8BFC50C31B91}"/>
              </a:ext>
            </a:extLst>
          </p:cNvPr>
          <p:cNvSpPr txBox="1"/>
          <p:nvPr/>
        </p:nvSpPr>
        <p:spPr>
          <a:xfrm>
            <a:off x="0" y="5842223"/>
            <a:ext cx="6920934" cy="738664"/>
          </a:xfrm>
          <a:prstGeom prst="rect">
            <a:avLst/>
          </a:prstGeom>
          <a:noFill/>
        </p:spPr>
        <p:txBody>
          <a:bodyPr wrap="none" rtlCol="0">
            <a:spAutoFit/>
          </a:bodyPr>
          <a:lstStyle/>
          <a:p>
            <a:pPr algn="l">
              <a:buFont typeface="+mj-lt"/>
              <a:buAutoNum type="arabicPeriod"/>
            </a:pPr>
            <a:r>
              <a:rPr lang="en-US" sz="1400" b="0" i="0" u="sng" dirty="0">
                <a:solidFill>
                  <a:srgbClr val="292929"/>
                </a:solidFill>
                <a:effectLst/>
                <a:hlinkClick r:id="rId4"/>
              </a:rPr>
              <a:t>Reinforcement Learning Upside Down: Don’t Predict Rewards — Just Map Them to Actions</a:t>
            </a:r>
            <a:endParaRPr lang="en-US" sz="1400" b="0" i="0" dirty="0">
              <a:solidFill>
                <a:srgbClr val="292929"/>
              </a:solidFill>
              <a:effectLst/>
            </a:endParaRPr>
          </a:p>
          <a:p>
            <a:pPr algn="l">
              <a:buFont typeface="+mj-lt"/>
              <a:buAutoNum type="arabicPeriod"/>
            </a:pPr>
            <a:r>
              <a:rPr lang="en-US" sz="1400" b="0" i="0" u="sng" dirty="0">
                <a:solidFill>
                  <a:srgbClr val="292929"/>
                </a:solidFill>
                <a:effectLst/>
                <a:hlinkClick r:id="rId5"/>
              </a:rPr>
              <a:t>Training Agents using Upside-Down Reinforcement Learning</a:t>
            </a:r>
            <a:endParaRPr lang="en-US" sz="1400" b="0" i="0" dirty="0">
              <a:solidFill>
                <a:srgbClr val="292929"/>
              </a:solidFill>
              <a:effectLst/>
            </a:endParaRPr>
          </a:p>
          <a:p>
            <a:endParaRPr lang="en-US" sz="1400" dirty="0"/>
          </a:p>
        </p:txBody>
      </p:sp>
    </p:spTree>
    <p:extLst>
      <p:ext uri="{BB962C8B-B14F-4D97-AF65-F5344CB8AC3E}">
        <p14:creationId xmlns:p14="http://schemas.microsoft.com/office/powerpoint/2010/main" val="195257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8</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Formalization of the Behavior Function</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a:extLst>
              <a:ext uri="{FF2B5EF4-FFF2-40B4-BE49-F238E27FC236}">
                <a16:creationId xmlns:a16="http://schemas.microsoft.com/office/drawing/2014/main" id="{2642105F-D5A8-476E-A075-A62FC21CA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085" y="3756974"/>
            <a:ext cx="8016745" cy="69659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F707612E-E80D-4A6B-B9B4-EB3E9B11C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0100" y="2533188"/>
            <a:ext cx="7875064" cy="1133442"/>
          </a:xfrm>
          <a:prstGeom prst="rect">
            <a:avLst/>
          </a:prstGeom>
        </p:spPr>
      </p:pic>
    </p:spTree>
    <p:extLst>
      <p:ext uri="{BB962C8B-B14F-4D97-AF65-F5344CB8AC3E}">
        <p14:creationId xmlns:p14="http://schemas.microsoft.com/office/powerpoint/2010/main" val="38989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A98CDD-B2B4-4F08-A21A-39B164EC4804}"/>
              </a:ext>
            </a:extLst>
          </p:cNvPr>
          <p:cNvSpPr>
            <a:spLocks noGrp="1"/>
          </p:cNvSpPr>
          <p:nvPr>
            <p:ph type="sldNum" sz="quarter" idx="12"/>
          </p:nvPr>
        </p:nvSpPr>
        <p:spPr/>
        <p:txBody>
          <a:bodyPr/>
          <a:lstStyle/>
          <a:p>
            <a:fld id="{AA39AD06-24D5-4BD7-A5D9-D7D60C888695}" type="slidenum">
              <a:rPr lang="en-US" smtClean="0"/>
              <a:t>9</a:t>
            </a:fld>
            <a:endParaRPr lang="en-US"/>
          </a:p>
        </p:txBody>
      </p:sp>
      <p:sp>
        <p:nvSpPr>
          <p:cNvPr id="4" name="object 8">
            <a:extLst>
              <a:ext uri="{FF2B5EF4-FFF2-40B4-BE49-F238E27FC236}">
                <a16:creationId xmlns:a16="http://schemas.microsoft.com/office/drawing/2014/main" id="{A5DC144E-AB4B-4FEA-9D23-0FA135A13E57}"/>
              </a:ext>
            </a:extLst>
          </p:cNvPr>
          <p:cNvSpPr txBox="1">
            <a:spLocks/>
          </p:cNvSpPr>
          <p:nvPr/>
        </p:nvSpPr>
        <p:spPr>
          <a:xfrm>
            <a:off x="307340" y="277113"/>
            <a:ext cx="9553575" cy="696595"/>
          </a:xfrm>
          <a:prstGeom prst="rect">
            <a:avLst/>
          </a:prstGeom>
        </p:spPr>
        <p:txBody>
          <a:bodyPr vert="horz" wrap="square" lIns="0" tIns="1270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400" spc="-15" dirty="0"/>
              <a:t>Example 1</a:t>
            </a:r>
            <a:endParaRPr lang="en-US" sz="4400" dirty="0"/>
          </a:p>
        </p:txBody>
      </p:sp>
      <p:sp>
        <p:nvSpPr>
          <p:cNvPr id="40" name="Footer Placeholder 3">
            <a:extLst>
              <a:ext uri="{FF2B5EF4-FFF2-40B4-BE49-F238E27FC236}">
                <a16:creationId xmlns:a16="http://schemas.microsoft.com/office/drawing/2014/main" id="{98639899-D7D9-47CF-A3EC-BB6C6CEE5262}"/>
              </a:ext>
            </a:extLst>
          </p:cNvPr>
          <p:cNvSpPr>
            <a:spLocks noGrp="1"/>
          </p:cNvSpPr>
          <p:nvPr>
            <p:ph type="ftr" sz="quarter" idx="11"/>
          </p:nvPr>
        </p:nvSpPr>
        <p:spPr>
          <a:xfrm rot="10800000">
            <a:off x="3686185" y="6459785"/>
            <a:ext cx="4822804" cy="365125"/>
          </a:xfrm>
        </p:spPr>
        <p:txBody>
          <a:bodyPr/>
          <a:lstStyle/>
          <a:p>
            <a:r>
              <a:rPr lang="en-US" sz="1800" dirty="0"/>
              <a:t>RL</a:t>
            </a:r>
          </a:p>
        </p:txBody>
      </p:sp>
      <p:pic>
        <p:nvPicPr>
          <p:cNvPr id="5" name="Picture 4" descr="Diagram&#10;&#10;Description automatically generated">
            <a:extLst>
              <a:ext uri="{FF2B5EF4-FFF2-40B4-BE49-F238E27FC236}">
                <a16:creationId xmlns:a16="http://schemas.microsoft.com/office/drawing/2014/main" id="{C5DE46CC-5401-4F1F-9D28-87A6823E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5816"/>
            <a:ext cx="5837426" cy="3086367"/>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9B26ED4F-803E-48DC-A86C-890AEAF87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103" y="2619371"/>
            <a:ext cx="5669771" cy="2194750"/>
          </a:xfrm>
          <a:prstGeom prst="rect">
            <a:avLst/>
          </a:prstGeom>
        </p:spPr>
      </p:pic>
    </p:spTree>
    <p:extLst>
      <p:ext uri="{BB962C8B-B14F-4D97-AF65-F5344CB8AC3E}">
        <p14:creationId xmlns:p14="http://schemas.microsoft.com/office/powerpoint/2010/main" val="16508881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5933</TotalTime>
  <Words>5877</Words>
  <Application>Microsoft Office PowerPoint</Application>
  <PresentationFormat>Widescreen</PresentationFormat>
  <Paragraphs>320</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charter</vt:lpstr>
      <vt:lpstr>Retrospect</vt:lpstr>
      <vt:lpstr>Training Agents using Upside-Down 〖"Reinforcement Learning" 〗^1  By Rupesh Kumar Srivastava, Pranav Shyam,  Filipe Mutz, Wojciech Jaśkowski, and Jürgen Schmidhuber</vt:lpstr>
      <vt:lpstr>Training Agents using Upside-Down 〖"Reinforcement Learning" 〗^1  By Rupesh Kumar Srivastava, Pranav Shyam,  Filipe Mutz, Wojciech Jaśkowski, and Jürgen Schmidhuber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 and 〖Revisited Rainbow〗^1</dc:title>
  <dc:creator>LaGrow, Theodore J</dc:creator>
  <cp:lastModifiedBy>LaGrow, Theodore J</cp:lastModifiedBy>
  <cp:revision>15</cp:revision>
  <dcterms:created xsi:type="dcterms:W3CDTF">2021-07-09T13:39:56Z</dcterms:created>
  <dcterms:modified xsi:type="dcterms:W3CDTF">2021-11-19T18:11:11Z</dcterms:modified>
</cp:coreProperties>
</file>